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278" r:id="rId3"/>
    <p:sldId id="298" r:id="rId4"/>
    <p:sldId id="301" r:id="rId5"/>
    <p:sldId id="302" r:id="rId6"/>
    <p:sldId id="300" r:id="rId7"/>
    <p:sldId id="303" r:id="rId8"/>
    <p:sldId id="304" r:id="rId9"/>
    <p:sldId id="305" r:id="rId10"/>
    <p:sldId id="306" r:id="rId11"/>
    <p:sldId id="307" r:id="rId12"/>
    <p:sldId id="308" r:id="rId13"/>
    <p:sldId id="269" r:id="rId14"/>
    <p:sldId id="287" r:id="rId15"/>
    <p:sldId id="290" r:id="rId16"/>
    <p:sldId id="310" r:id="rId17"/>
    <p:sldId id="311" r:id="rId18"/>
    <p:sldId id="291" r:id="rId19"/>
    <p:sldId id="295" r:id="rId20"/>
    <p:sldId id="31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2E687C8-60AD-49C6-B3DE-A5161CA13A2D}">
          <p14:sldIdLst>
            <p14:sldId id="297"/>
            <p14:sldId id="278"/>
            <p14:sldId id="298"/>
            <p14:sldId id="301"/>
            <p14:sldId id="302"/>
            <p14:sldId id="300"/>
            <p14:sldId id="303"/>
            <p14:sldId id="304"/>
            <p14:sldId id="305"/>
            <p14:sldId id="306"/>
            <p14:sldId id="307"/>
            <p14:sldId id="308"/>
            <p14:sldId id="269"/>
            <p14:sldId id="287"/>
            <p14:sldId id="290"/>
            <p14:sldId id="310"/>
            <p14:sldId id="311"/>
            <p14:sldId id="291"/>
            <p14:sldId id="295"/>
            <p14:sldId id="3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tesh Gaur" initials="RG" lastIdx="2" clrIdx="0">
    <p:extLst>
      <p:ext uri="{19B8F6BF-5375-455C-9EA6-DF929625EA0E}">
        <p15:presenceInfo xmlns:p15="http://schemas.microsoft.com/office/powerpoint/2012/main" userId="aeb55d1107f7fd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D087"/>
    <a:srgbClr val="767171"/>
    <a:srgbClr val="000000"/>
    <a:srgbClr val="FF9966"/>
    <a:srgbClr val="DAE3F3"/>
    <a:srgbClr val="FFFFFF"/>
    <a:srgbClr val="0D0D0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C1FCD9-1530-40B1-88E2-30FE3F57537B}" v="1" dt="2023-11-07T06:55:38.581"/>
    <p1510:client id="{B38C3E37-C078-4D8B-A76D-334E31C08BAB}" v="1" dt="2023-11-07T06:51:32.711"/>
    <p1510:client id="{E35319CF-80DA-4F49-8D01-004478393F33}" v="2898" dt="2023-11-06T22:51:32.936"/>
    <p1510:client id="{E914C5D8-CE90-40FB-A1C3-4319353CC2FA}" v="1" dt="2023-11-06T16:53:54.089"/>
    <p1510:client id="{F01E43E0-E787-4336-9909-B76F6DF21E4E}" v="699" dt="2023-11-06T20:42:14.467"/>
  </p1510:revLst>
</p1510:revInfo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9" autoAdjust="0"/>
    <p:restoredTop sz="95015" autoAdjust="0"/>
  </p:normalViewPr>
  <p:slideViewPr>
    <p:cSldViewPr snapToGrid="0">
      <p:cViewPr varScale="1">
        <p:scale>
          <a:sx n="87" d="100"/>
          <a:sy n="87" d="100"/>
        </p:scale>
        <p:origin x="6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06T20:38:40.951" idx="1">
    <p:pos x="7741" y="532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B7CD54-3DC3-42CC-A93C-A798F790BC31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E777A3-D654-43C0-BA28-0C1B4C5A3501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Core </a:t>
          </a:r>
        </a:p>
        <a:p>
          <a:r>
            <a:rPr lang="en-US" dirty="0"/>
            <a:t>Data</a:t>
          </a:r>
        </a:p>
      </dgm:t>
    </dgm:pt>
    <dgm:pt modelId="{1411E628-AFCC-484F-AD7D-BB7155F40FB8}" type="parTrans" cxnId="{A97A5E63-CB82-44C2-A488-4774417C1914}">
      <dgm:prSet/>
      <dgm:spPr/>
      <dgm:t>
        <a:bodyPr/>
        <a:lstStyle/>
        <a:p>
          <a:endParaRPr lang="en-US"/>
        </a:p>
      </dgm:t>
    </dgm:pt>
    <dgm:pt modelId="{EF1193EB-18D7-408D-9BCE-D0A3789873BA}" type="sibTrans" cxnId="{A97A5E63-CB82-44C2-A488-4774417C1914}">
      <dgm:prSet/>
      <dgm:spPr/>
      <dgm:t>
        <a:bodyPr/>
        <a:lstStyle/>
        <a:p>
          <a:endParaRPr lang="en-US"/>
        </a:p>
      </dgm:t>
    </dgm:pt>
    <dgm:pt modelId="{7E50A98C-A539-4721-9C1B-2DBA9239530A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Porosity</a:t>
          </a:r>
        </a:p>
      </dgm:t>
    </dgm:pt>
    <dgm:pt modelId="{0E15B68B-1E17-4BAA-BDEC-2621A3AE04F4}" type="parTrans" cxnId="{9AFF20E7-97BE-4146-AA0E-E4D71CAA9A25}">
      <dgm:prSet/>
      <dgm:spPr/>
      <dgm:t>
        <a:bodyPr/>
        <a:lstStyle/>
        <a:p>
          <a:endParaRPr lang="en-US"/>
        </a:p>
      </dgm:t>
    </dgm:pt>
    <dgm:pt modelId="{CB7B6009-3BDE-4C0E-A46C-6EAD6E1055C0}" type="sibTrans" cxnId="{9AFF20E7-97BE-4146-AA0E-E4D71CAA9A25}">
      <dgm:prSet/>
      <dgm:spPr/>
      <dgm:t>
        <a:bodyPr/>
        <a:lstStyle/>
        <a:p>
          <a:endParaRPr lang="en-US"/>
        </a:p>
      </dgm:t>
    </dgm:pt>
    <dgm:pt modelId="{6931CC19-B499-4D6C-B682-36288B236BA7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Permeability</a:t>
          </a:r>
        </a:p>
      </dgm:t>
    </dgm:pt>
    <dgm:pt modelId="{0B995D15-AB5C-4E58-94DF-88BC9F81DE61}" type="parTrans" cxnId="{C74AC961-2341-471F-B44E-F46ABCB99F03}">
      <dgm:prSet/>
      <dgm:spPr/>
      <dgm:t>
        <a:bodyPr/>
        <a:lstStyle/>
        <a:p>
          <a:endParaRPr lang="en-US"/>
        </a:p>
      </dgm:t>
    </dgm:pt>
    <dgm:pt modelId="{5B096039-AD69-41D7-9677-BED0440CC894}" type="sibTrans" cxnId="{C74AC961-2341-471F-B44E-F46ABCB99F03}">
      <dgm:prSet/>
      <dgm:spPr/>
      <dgm:t>
        <a:bodyPr/>
        <a:lstStyle/>
        <a:p>
          <a:endParaRPr lang="en-US"/>
        </a:p>
      </dgm:t>
    </dgm:pt>
    <dgm:pt modelId="{AC6D9210-8569-4FCF-938E-7B1B2F24A76F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Linear</a:t>
          </a:r>
        </a:p>
        <a:p>
          <a:r>
            <a:rPr lang="en-US" dirty="0"/>
            <a:t>fit</a:t>
          </a:r>
        </a:p>
      </dgm:t>
    </dgm:pt>
    <dgm:pt modelId="{79289C32-F01C-4684-8ADB-EA9CC2783532}" type="parTrans" cxnId="{EEF15FC3-AC54-4CE1-BFD7-00A051D20C48}">
      <dgm:prSet/>
      <dgm:spPr/>
      <dgm:t>
        <a:bodyPr/>
        <a:lstStyle/>
        <a:p>
          <a:endParaRPr lang="en-US"/>
        </a:p>
      </dgm:t>
    </dgm:pt>
    <dgm:pt modelId="{E00A6CD0-AABE-4569-9F8D-1BAA85A9FF4E}" type="sibTrans" cxnId="{EEF15FC3-AC54-4CE1-BFD7-00A051D20C48}">
      <dgm:prSet/>
      <dgm:spPr/>
      <dgm:t>
        <a:bodyPr/>
        <a:lstStyle/>
        <a:p>
          <a:endParaRPr lang="en-US"/>
        </a:p>
      </dgm:t>
    </dgm:pt>
    <dgm:pt modelId="{3C5D86D0-8A45-4C3D-8EF2-E2D6B1A4FAED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Slope </a:t>
          </a:r>
        </a:p>
      </dgm:t>
    </dgm:pt>
    <dgm:pt modelId="{B8DBFDD0-D96B-4B83-9D77-17FE01A411AD}" type="parTrans" cxnId="{0124D101-6C10-4948-8725-CE1DD5373BFA}">
      <dgm:prSet/>
      <dgm:spPr/>
      <dgm:t>
        <a:bodyPr/>
        <a:lstStyle/>
        <a:p>
          <a:endParaRPr lang="en-US"/>
        </a:p>
      </dgm:t>
    </dgm:pt>
    <dgm:pt modelId="{3247A942-7837-420D-AA28-C3EA0443DBF9}" type="sibTrans" cxnId="{0124D101-6C10-4948-8725-CE1DD5373BFA}">
      <dgm:prSet/>
      <dgm:spPr/>
      <dgm:t>
        <a:bodyPr/>
        <a:lstStyle/>
        <a:p>
          <a:endParaRPr lang="en-US"/>
        </a:p>
      </dgm:t>
    </dgm:pt>
    <dgm:pt modelId="{00C2D291-1DFA-44A9-85B4-9D27FD2DFEB4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Intercept</a:t>
          </a:r>
        </a:p>
      </dgm:t>
    </dgm:pt>
    <dgm:pt modelId="{ED417519-940F-4278-9989-F7440D590132}" type="parTrans" cxnId="{249C2039-069F-4327-9AEC-2BD3846E9946}">
      <dgm:prSet/>
      <dgm:spPr/>
      <dgm:t>
        <a:bodyPr/>
        <a:lstStyle/>
        <a:p>
          <a:endParaRPr lang="en-US"/>
        </a:p>
      </dgm:t>
    </dgm:pt>
    <dgm:pt modelId="{6C981C51-7E5C-498A-B0D3-B0E08A7E0851}" type="sibTrans" cxnId="{249C2039-069F-4327-9AEC-2BD3846E9946}">
      <dgm:prSet/>
      <dgm:spPr/>
      <dgm:t>
        <a:bodyPr/>
        <a:lstStyle/>
        <a:p>
          <a:endParaRPr lang="en-US"/>
        </a:p>
      </dgm:t>
    </dgm:pt>
    <dgm:pt modelId="{A887E7F2-3466-46DB-BE95-497B8921F28E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dirty="0"/>
            <a:t>Log</a:t>
          </a:r>
        </a:p>
        <a:p>
          <a:r>
            <a:rPr lang="en-US" dirty="0"/>
            <a:t>Data</a:t>
          </a:r>
        </a:p>
      </dgm:t>
    </dgm:pt>
    <dgm:pt modelId="{8F3048FB-C6A0-45DF-AC88-52C7D2E6CA81}" type="parTrans" cxnId="{A2FB3A19-BC6A-4BD7-85FA-9A1B6303AD0E}">
      <dgm:prSet/>
      <dgm:spPr/>
      <dgm:t>
        <a:bodyPr/>
        <a:lstStyle/>
        <a:p>
          <a:endParaRPr lang="en-US"/>
        </a:p>
      </dgm:t>
    </dgm:pt>
    <dgm:pt modelId="{CA576574-3423-4A69-A223-33A2AC3A1F46}" type="sibTrans" cxnId="{A2FB3A19-BC6A-4BD7-85FA-9A1B6303AD0E}">
      <dgm:prSet/>
      <dgm:spPr/>
      <dgm:t>
        <a:bodyPr/>
        <a:lstStyle/>
        <a:p>
          <a:endParaRPr lang="en-US"/>
        </a:p>
      </dgm:t>
    </dgm:pt>
    <dgm:pt modelId="{4BF555DD-1DAD-4752-8103-4C118F9CC4C0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Having Porosity </a:t>
          </a:r>
        </a:p>
      </dgm:t>
    </dgm:pt>
    <dgm:pt modelId="{511439DD-4460-41E7-94E3-50712162B8D9}" type="parTrans" cxnId="{61578D6F-532C-41B5-BD5D-4CE09055C9D3}">
      <dgm:prSet/>
      <dgm:spPr/>
      <dgm:t>
        <a:bodyPr/>
        <a:lstStyle/>
        <a:p>
          <a:endParaRPr lang="en-US"/>
        </a:p>
      </dgm:t>
    </dgm:pt>
    <dgm:pt modelId="{B266FCCB-A0C6-4348-9AA8-7F447DCAE531}" type="sibTrans" cxnId="{61578D6F-532C-41B5-BD5D-4CE09055C9D3}">
      <dgm:prSet/>
      <dgm:spPr/>
      <dgm:t>
        <a:bodyPr/>
        <a:lstStyle/>
        <a:p>
          <a:endParaRPr lang="en-US"/>
        </a:p>
      </dgm:t>
    </dgm:pt>
    <dgm:pt modelId="{17F5C7AF-BD96-4EDE-947C-62E78A2CF3EF}">
      <dgm:prSet phldrT="[Text]"/>
      <dgm:spPr>
        <a:solidFill>
          <a:schemeClr val="accent2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US" dirty="0"/>
            <a:t>Estimated Permeability</a:t>
          </a:r>
        </a:p>
      </dgm:t>
    </dgm:pt>
    <dgm:pt modelId="{6391AD43-0A78-49E5-A302-70A4994052FB}" type="parTrans" cxnId="{CA98D4C3-0544-4550-9DE5-750CFF6E6A08}">
      <dgm:prSet/>
      <dgm:spPr/>
      <dgm:t>
        <a:bodyPr/>
        <a:lstStyle/>
        <a:p>
          <a:endParaRPr lang="en-US"/>
        </a:p>
      </dgm:t>
    </dgm:pt>
    <dgm:pt modelId="{1284FFD3-5C46-480C-A84D-D4483085A271}" type="sibTrans" cxnId="{CA98D4C3-0544-4550-9DE5-750CFF6E6A08}">
      <dgm:prSet/>
      <dgm:spPr/>
      <dgm:t>
        <a:bodyPr/>
        <a:lstStyle/>
        <a:p>
          <a:endParaRPr lang="en-US"/>
        </a:p>
      </dgm:t>
    </dgm:pt>
    <dgm:pt modelId="{C57A6A2E-2621-42AC-898B-CBA795618837}" type="pres">
      <dgm:prSet presAssocID="{73B7CD54-3DC3-42CC-A93C-A798F790BC31}" presName="theList" presStyleCnt="0">
        <dgm:presLayoutVars>
          <dgm:dir/>
          <dgm:animLvl val="lvl"/>
          <dgm:resizeHandles val="exact"/>
        </dgm:presLayoutVars>
      </dgm:prSet>
      <dgm:spPr/>
    </dgm:pt>
    <dgm:pt modelId="{CC824B44-C5F7-40AA-9C58-5B1BB991457F}" type="pres">
      <dgm:prSet presAssocID="{76E777A3-D654-43C0-BA28-0C1B4C5A3501}" presName="compNode" presStyleCnt="0"/>
      <dgm:spPr/>
    </dgm:pt>
    <dgm:pt modelId="{EF5EE98F-684E-41C8-96C5-884E91CB1077}" type="pres">
      <dgm:prSet presAssocID="{76E777A3-D654-43C0-BA28-0C1B4C5A3501}" presName="noGeometry" presStyleCnt="0"/>
      <dgm:spPr/>
    </dgm:pt>
    <dgm:pt modelId="{CD571F8A-F587-4705-904F-86BEEFBE921D}" type="pres">
      <dgm:prSet presAssocID="{76E777A3-D654-43C0-BA28-0C1B4C5A3501}" presName="childTextVisible" presStyleLbl="bgAccFollowNode1" presStyleIdx="0" presStyleCnt="3" custScaleX="95940" custScaleY="55998">
        <dgm:presLayoutVars>
          <dgm:bulletEnabled val="1"/>
        </dgm:presLayoutVars>
      </dgm:prSet>
      <dgm:spPr/>
    </dgm:pt>
    <dgm:pt modelId="{5B996C1E-AD06-4C6D-BEBD-EF712727A1E2}" type="pres">
      <dgm:prSet presAssocID="{76E777A3-D654-43C0-BA28-0C1B4C5A3501}" presName="childTextHidden" presStyleLbl="bgAccFollowNode1" presStyleIdx="0" presStyleCnt="3"/>
      <dgm:spPr/>
    </dgm:pt>
    <dgm:pt modelId="{EE148493-9A30-464F-837D-3460277B18A7}" type="pres">
      <dgm:prSet presAssocID="{76E777A3-D654-43C0-BA28-0C1B4C5A3501}" presName="parentText" presStyleLbl="node1" presStyleIdx="0" presStyleCnt="3" custScaleX="82388" custScaleY="78773">
        <dgm:presLayoutVars>
          <dgm:chMax val="1"/>
          <dgm:bulletEnabled val="1"/>
        </dgm:presLayoutVars>
      </dgm:prSet>
      <dgm:spPr/>
    </dgm:pt>
    <dgm:pt modelId="{0DF1116C-813A-4314-9BCF-4D9697805ED1}" type="pres">
      <dgm:prSet presAssocID="{76E777A3-D654-43C0-BA28-0C1B4C5A3501}" presName="aSpace" presStyleCnt="0"/>
      <dgm:spPr/>
    </dgm:pt>
    <dgm:pt modelId="{202DCC45-6A3D-40CA-AAE6-9995A3EB0D1D}" type="pres">
      <dgm:prSet presAssocID="{AC6D9210-8569-4FCF-938E-7B1B2F24A76F}" presName="compNode" presStyleCnt="0"/>
      <dgm:spPr/>
    </dgm:pt>
    <dgm:pt modelId="{A537B6CE-587A-4F7E-A0AD-9B5F153AA32E}" type="pres">
      <dgm:prSet presAssocID="{AC6D9210-8569-4FCF-938E-7B1B2F24A76F}" presName="noGeometry" presStyleCnt="0"/>
      <dgm:spPr/>
    </dgm:pt>
    <dgm:pt modelId="{8344054F-B4A4-4DC4-AA89-2B97D28AB70D}" type="pres">
      <dgm:prSet presAssocID="{AC6D9210-8569-4FCF-938E-7B1B2F24A76F}" presName="childTextVisible" presStyleLbl="bgAccFollowNode1" presStyleIdx="1" presStyleCnt="3" custScaleY="57526" custLinFactNeighborX="-3480">
        <dgm:presLayoutVars>
          <dgm:bulletEnabled val="1"/>
        </dgm:presLayoutVars>
      </dgm:prSet>
      <dgm:spPr/>
    </dgm:pt>
    <dgm:pt modelId="{E4B5A953-4AF7-4CEB-8B1E-22EE195186A5}" type="pres">
      <dgm:prSet presAssocID="{AC6D9210-8569-4FCF-938E-7B1B2F24A76F}" presName="childTextHidden" presStyleLbl="bgAccFollowNode1" presStyleIdx="1" presStyleCnt="3"/>
      <dgm:spPr/>
    </dgm:pt>
    <dgm:pt modelId="{A4886C62-A911-4435-A23D-653E234DB0E7}" type="pres">
      <dgm:prSet presAssocID="{AC6D9210-8569-4FCF-938E-7B1B2F24A76F}" presName="parentText" presStyleLbl="node1" presStyleIdx="1" presStyleCnt="3" custScaleX="75525" custScaleY="75525" custLinFactNeighborX="-9560" custLinFactNeighborY="-1950">
        <dgm:presLayoutVars>
          <dgm:chMax val="1"/>
          <dgm:bulletEnabled val="1"/>
        </dgm:presLayoutVars>
      </dgm:prSet>
      <dgm:spPr/>
    </dgm:pt>
    <dgm:pt modelId="{2C536C41-871D-40C1-9611-302B6A83AECB}" type="pres">
      <dgm:prSet presAssocID="{AC6D9210-8569-4FCF-938E-7B1B2F24A76F}" presName="aSpace" presStyleCnt="0"/>
      <dgm:spPr/>
    </dgm:pt>
    <dgm:pt modelId="{DA57F260-F2BC-4C56-803F-66DBFE2D48BE}" type="pres">
      <dgm:prSet presAssocID="{A887E7F2-3466-46DB-BE95-497B8921F28E}" presName="compNode" presStyleCnt="0"/>
      <dgm:spPr/>
    </dgm:pt>
    <dgm:pt modelId="{6460C2FE-C7FA-4056-9B0F-D26074DC12FE}" type="pres">
      <dgm:prSet presAssocID="{A887E7F2-3466-46DB-BE95-497B8921F28E}" presName="noGeometry" presStyleCnt="0"/>
      <dgm:spPr/>
    </dgm:pt>
    <dgm:pt modelId="{B6268FD0-7477-4F95-AB3C-81A63766A78D}" type="pres">
      <dgm:prSet presAssocID="{A887E7F2-3466-46DB-BE95-497B8921F28E}" presName="childTextVisible" presStyleLbl="bgAccFollowNode1" presStyleIdx="2" presStyleCnt="3" custScaleY="66137">
        <dgm:presLayoutVars>
          <dgm:bulletEnabled val="1"/>
        </dgm:presLayoutVars>
      </dgm:prSet>
      <dgm:spPr/>
    </dgm:pt>
    <dgm:pt modelId="{5600E2E7-DB0E-4376-9E2C-2BD9FA315F13}" type="pres">
      <dgm:prSet presAssocID="{A887E7F2-3466-46DB-BE95-497B8921F28E}" presName="childTextHidden" presStyleLbl="bgAccFollowNode1" presStyleIdx="2" presStyleCnt="3"/>
      <dgm:spPr/>
    </dgm:pt>
    <dgm:pt modelId="{E4DB3A0F-CE82-46DF-9458-1EE8DEA7A0EA}" type="pres">
      <dgm:prSet presAssocID="{A887E7F2-3466-46DB-BE95-497B8921F28E}" presName="parentText" presStyleLbl="node1" presStyleIdx="2" presStyleCnt="3" custScaleX="87822" custScaleY="82589">
        <dgm:presLayoutVars>
          <dgm:chMax val="1"/>
          <dgm:bulletEnabled val="1"/>
        </dgm:presLayoutVars>
      </dgm:prSet>
      <dgm:spPr/>
    </dgm:pt>
  </dgm:ptLst>
  <dgm:cxnLst>
    <dgm:cxn modelId="{0124D101-6C10-4948-8725-CE1DD5373BFA}" srcId="{AC6D9210-8569-4FCF-938E-7B1B2F24A76F}" destId="{3C5D86D0-8A45-4C3D-8EF2-E2D6B1A4FAED}" srcOrd="0" destOrd="0" parTransId="{B8DBFDD0-D96B-4B83-9D77-17FE01A411AD}" sibTransId="{3247A942-7837-420D-AA28-C3EA0443DBF9}"/>
    <dgm:cxn modelId="{3794B407-3899-4CB5-9DE9-9F43F829067A}" type="presOf" srcId="{A887E7F2-3466-46DB-BE95-497B8921F28E}" destId="{E4DB3A0F-CE82-46DF-9458-1EE8DEA7A0EA}" srcOrd="0" destOrd="0" presId="urn:microsoft.com/office/officeart/2005/8/layout/hProcess6"/>
    <dgm:cxn modelId="{A2FB3A19-BC6A-4BD7-85FA-9A1B6303AD0E}" srcId="{73B7CD54-3DC3-42CC-A93C-A798F790BC31}" destId="{A887E7F2-3466-46DB-BE95-497B8921F28E}" srcOrd="2" destOrd="0" parTransId="{8F3048FB-C6A0-45DF-AC88-52C7D2E6CA81}" sibTransId="{CA576574-3423-4A69-A223-33A2AC3A1F46}"/>
    <dgm:cxn modelId="{E456C71F-70EB-404F-B749-8FC561FCE84C}" type="presOf" srcId="{73B7CD54-3DC3-42CC-A93C-A798F790BC31}" destId="{C57A6A2E-2621-42AC-898B-CBA795618837}" srcOrd="0" destOrd="0" presId="urn:microsoft.com/office/officeart/2005/8/layout/hProcess6"/>
    <dgm:cxn modelId="{77FC6B36-FF64-475E-9F67-80ABD3089E2B}" type="presOf" srcId="{AC6D9210-8569-4FCF-938E-7B1B2F24A76F}" destId="{A4886C62-A911-4435-A23D-653E234DB0E7}" srcOrd="0" destOrd="0" presId="urn:microsoft.com/office/officeart/2005/8/layout/hProcess6"/>
    <dgm:cxn modelId="{72F65736-DCD4-4BC3-87CD-165B7AE1D1CF}" type="presOf" srcId="{17F5C7AF-BD96-4EDE-947C-62E78A2CF3EF}" destId="{5600E2E7-DB0E-4376-9E2C-2BD9FA315F13}" srcOrd="1" destOrd="1" presId="urn:microsoft.com/office/officeart/2005/8/layout/hProcess6"/>
    <dgm:cxn modelId="{16D3D538-4FCF-47FE-9C0B-58091802318B}" type="presOf" srcId="{00C2D291-1DFA-44A9-85B4-9D27FD2DFEB4}" destId="{8344054F-B4A4-4DC4-AA89-2B97D28AB70D}" srcOrd="0" destOrd="1" presId="urn:microsoft.com/office/officeart/2005/8/layout/hProcess6"/>
    <dgm:cxn modelId="{249C2039-069F-4327-9AEC-2BD3846E9946}" srcId="{AC6D9210-8569-4FCF-938E-7B1B2F24A76F}" destId="{00C2D291-1DFA-44A9-85B4-9D27FD2DFEB4}" srcOrd="1" destOrd="0" parTransId="{ED417519-940F-4278-9989-F7440D590132}" sibTransId="{6C981C51-7E5C-498A-B0D3-B0E08A7E0851}"/>
    <dgm:cxn modelId="{C74AC961-2341-471F-B44E-F46ABCB99F03}" srcId="{76E777A3-D654-43C0-BA28-0C1B4C5A3501}" destId="{6931CC19-B499-4D6C-B682-36288B236BA7}" srcOrd="1" destOrd="0" parTransId="{0B995D15-AB5C-4E58-94DF-88BC9F81DE61}" sibTransId="{5B096039-AD69-41D7-9677-BED0440CC894}"/>
    <dgm:cxn modelId="{07717962-9AAB-433D-888A-8E4F26351840}" type="presOf" srcId="{6931CC19-B499-4D6C-B682-36288B236BA7}" destId="{5B996C1E-AD06-4C6D-BEBD-EF712727A1E2}" srcOrd="1" destOrd="1" presId="urn:microsoft.com/office/officeart/2005/8/layout/hProcess6"/>
    <dgm:cxn modelId="{A97A5E63-CB82-44C2-A488-4774417C1914}" srcId="{73B7CD54-3DC3-42CC-A93C-A798F790BC31}" destId="{76E777A3-D654-43C0-BA28-0C1B4C5A3501}" srcOrd="0" destOrd="0" parTransId="{1411E628-AFCC-484F-AD7D-BB7155F40FB8}" sibTransId="{EF1193EB-18D7-408D-9BCE-D0A3789873BA}"/>
    <dgm:cxn modelId="{06950045-395E-4E48-903A-90A7D8264824}" type="presOf" srcId="{3C5D86D0-8A45-4C3D-8EF2-E2D6B1A4FAED}" destId="{E4B5A953-4AF7-4CEB-8B1E-22EE195186A5}" srcOrd="1" destOrd="0" presId="urn:microsoft.com/office/officeart/2005/8/layout/hProcess6"/>
    <dgm:cxn modelId="{E4E0E567-8789-49DB-A9AF-295441C0E754}" type="presOf" srcId="{4BF555DD-1DAD-4752-8103-4C118F9CC4C0}" destId="{B6268FD0-7477-4F95-AB3C-81A63766A78D}" srcOrd="0" destOrd="0" presId="urn:microsoft.com/office/officeart/2005/8/layout/hProcess6"/>
    <dgm:cxn modelId="{2DF05749-856A-4E48-A5F0-D90B189B4650}" type="presOf" srcId="{76E777A3-D654-43C0-BA28-0C1B4C5A3501}" destId="{EE148493-9A30-464F-837D-3460277B18A7}" srcOrd="0" destOrd="0" presId="urn:microsoft.com/office/officeart/2005/8/layout/hProcess6"/>
    <dgm:cxn modelId="{61578D6F-532C-41B5-BD5D-4CE09055C9D3}" srcId="{A887E7F2-3466-46DB-BE95-497B8921F28E}" destId="{4BF555DD-1DAD-4752-8103-4C118F9CC4C0}" srcOrd="0" destOrd="0" parTransId="{511439DD-4460-41E7-94E3-50712162B8D9}" sibTransId="{B266FCCB-A0C6-4348-9AA8-7F447DCAE531}"/>
    <dgm:cxn modelId="{5D5FD07A-DDE5-49F0-B2ED-756896C6E27F}" type="presOf" srcId="{00C2D291-1DFA-44A9-85B4-9D27FD2DFEB4}" destId="{E4B5A953-4AF7-4CEB-8B1E-22EE195186A5}" srcOrd="1" destOrd="1" presId="urn:microsoft.com/office/officeart/2005/8/layout/hProcess6"/>
    <dgm:cxn modelId="{80CCA19E-434F-48A9-8875-C04A83F55B1B}" type="presOf" srcId="{4BF555DD-1DAD-4752-8103-4C118F9CC4C0}" destId="{5600E2E7-DB0E-4376-9E2C-2BD9FA315F13}" srcOrd="1" destOrd="0" presId="urn:microsoft.com/office/officeart/2005/8/layout/hProcess6"/>
    <dgm:cxn modelId="{887F5AA3-17F0-439F-BB74-92D4616D50F9}" type="presOf" srcId="{7E50A98C-A539-4721-9C1B-2DBA9239530A}" destId="{CD571F8A-F587-4705-904F-86BEEFBE921D}" srcOrd="0" destOrd="0" presId="urn:microsoft.com/office/officeart/2005/8/layout/hProcess6"/>
    <dgm:cxn modelId="{046B2FA6-8D8E-4BF1-952E-1B29F6CA73CB}" type="presOf" srcId="{7E50A98C-A539-4721-9C1B-2DBA9239530A}" destId="{5B996C1E-AD06-4C6D-BEBD-EF712727A1E2}" srcOrd="1" destOrd="0" presId="urn:microsoft.com/office/officeart/2005/8/layout/hProcess6"/>
    <dgm:cxn modelId="{7DD090A8-F0A5-4BC0-8307-C9476DF3D479}" type="presOf" srcId="{17F5C7AF-BD96-4EDE-947C-62E78A2CF3EF}" destId="{B6268FD0-7477-4F95-AB3C-81A63766A78D}" srcOrd="0" destOrd="1" presId="urn:microsoft.com/office/officeart/2005/8/layout/hProcess6"/>
    <dgm:cxn modelId="{E2343CC1-FF90-4446-9D8A-FC305A649179}" type="presOf" srcId="{3C5D86D0-8A45-4C3D-8EF2-E2D6B1A4FAED}" destId="{8344054F-B4A4-4DC4-AA89-2B97D28AB70D}" srcOrd="0" destOrd="0" presId="urn:microsoft.com/office/officeart/2005/8/layout/hProcess6"/>
    <dgm:cxn modelId="{EEF15FC3-AC54-4CE1-BFD7-00A051D20C48}" srcId="{73B7CD54-3DC3-42CC-A93C-A798F790BC31}" destId="{AC6D9210-8569-4FCF-938E-7B1B2F24A76F}" srcOrd="1" destOrd="0" parTransId="{79289C32-F01C-4684-8ADB-EA9CC2783532}" sibTransId="{E00A6CD0-AABE-4569-9F8D-1BAA85A9FF4E}"/>
    <dgm:cxn modelId="{CA98D4C3-0544-4550-9DE5-750CFF6E6A08}" srcId="{A887E7F2-3466-46DB-BE95-497B8921F28E}" destId="{17F5C7AF-BD96-4EDE-947C-62E78A2CF3EF}" srcOrd="1" destOrd="0" parTransId="{6391AD43-0A78-49E5-A302-70A4994052FB}" sibTransId="{1284FFD3-5C46-480C-A84D-D4483085A271}"/>
    <dgm:cxn modelId="{9AFF20E7-97BE-4146-AA0E-E4D71CAA9A25}" srcId="{76E777A3-D654-43C0-BA28-0C1B4C5A3501}" destId="{7E50A98C-A539-4721-9C1B-2DBA9239530A}" srcOrd="0" destOrd="0" parTransId="{0E15B68B-1E17-4BAA-BDEC-2621A3AE04F4}" sibTransId="{CB7B6009-3BDE-4C0E-A46C-6EAD6E1055C0}"/>
    <dgm:cxn modelId="{9E39BFEA-451B-454D-B008-E0C33440F9F6}" type="presOf" srcId="{6931CC19-B499-4D6C-B682-36288B236BA7}" destId="{CD571F8A-F587-4705-904F-86BEEFBE921D}" srcOrd="0" destOrd="1" presId="urn:microsoft.com/office/officeart/2005/8/layout/hProcess6"/>
    <dgm:cxn modelId="{A7EB8AA4-CEF7-4DE0-B18D-46519E114559}" type="presParOf" srcId="{C57A6A2E-2621-42AC-898B-CBA795618837}" destId="{CC824B44-C5F7-40AA-9C58-5B1BB991457F}" srcOrd="0" destOrd="0" presId="urn:microsoft.com/office/officeart/2005/8/layout/hProcess6"/>
    <dgm:cxn modelId="{2AAD1819-73B5-4138-A18D-6D870DDE4FC4}" type="presParOf" srcId="{CC824B44-C5F7-40AA-9C58-5B1BB991457F}" destId="{EF5EE98F-684E-41C8-96C5-884E91CB1077}" srcOrd="0" destOrd="0" presId="urn:microsoft.com/office/officeart/2005/8/layout/hProcess6"/>
    <dgm:cxn modelId="{0002742D-258D-480B-B0F0-00EBCE7E64AD}" type="presParOf" srcId="{CC824B44-C5F7-40AA-9C58-5B1BB991457F}" destId="{CD571F8A-F587-4705-904F-86BEEFBE921D}" srcOrd="1" destOrd="0" presId="urn:microsoft.com/office/officeart/2005/8/layout/hProcess6"/>
    <dgm:cxn modelId="{F1841D02-CF74-42E4-944E-AE520B28AD52}" type="presParOf" srcId="{CC824B44-C5F7-40AA-9C58-5B1BB991457F}" destId="{5B996C1E-AD06-4C6D-BEBD-EF712727A1E2}" srcOrd="2" destOrd="0" presId="urn:microsoft.com/office/officeart/2005/8/layout/hProcess6"/>
    <dgm:cxn modelId="{00CBC93C-7B3A-454B-8E59-D5F69B2F93F0}" type="presParOf" srcId="{CC824B44-C5F7-40AA-9C58-5B1BB991457F}" destId="{EE148493-9A30-464F-837D-3460277B18A7}" srcOrd="3" destOrd="0" presId="urn:microsoft.com/office/officeart/2005/8/layout/hProcess6"/>
    <dgm:cxn modelId="{5A830E07-1ECF-4314-BD97-683F5E58BB52}" type="presParOf" srcId="{C57A6A2E-2621-42AC-898B-CBA795618837}" destId="{0DF1116C-813A-4314-9BCF-4D9697805ED1}" srcOrd="1" destOrd="0" presId="urn:microsoft.com/office/officeart/2005/8/layout/hProcess6"/>
    <dgm:cxn modelId="{D1E76950-71C3-4737-952F-F266F9CE91F5}" type="presParOf" srcId="{C57A6A2E-2621-42AC-898B-CBA795618837}" destId="{202DCC45-6A3D-40CA-AAE6-9995A3EB0D1D}" srcOrd="2" destOrd="0" presId="urn:microsoft.com/office/officeart/2005/8/layout/hProcess6"/>
    <dgm:cxn modelId="{AC1D82A7-7002-4942-BE28-00701163B8D3}" type="presParOf" srcId="{202DCC45-6A3D-40CA-AAE6-9995A3EB0D1D}" destId="{A537B6CE-587A-4F7E-A0AD-9B5F153AA32E}" srcOrd="0" destOrd="0" presId="urn:microsoft.com/office/officeart/2005/8/layout/hProcess6"/>
    <dgm:cxn modelId="{8F2E287D-1671-4616-960F-32317CC0568D}" type="presParOf" srcId="{202DCC45-6A3D-40CA-AAE6-9995A3EB0D1D}" destId="{8344054F-B4A4-4DC4-AA89-2B97D28AB70D}" srcOrd="1" destOrd="0" presId="urn:microsoft.com/office/officeart/2005/8/layout/hProcess6"/>
    <dgm:cxn modelId="{24F9F263-6DF7-4B59-97BE-689AD39773C3}" type="presParOf" srcId="{202DCC45-6A3D-40CA-AAE6-9995A3EB0D1D}" destId="{E4B5A953-4AF7-4CEB-8B1E-22EE195186A5}" srcOrd="2" destOrd="0" presId="urn:microsoft.com/office/officeart/2005/8/layout/hProcess6"/>
    <dgm:cxn modelId="{42D03600-C55E-455B-A356-EA52FBEF1933}" type="presParOf" srcId="{202DCC45-6A3D-40CA-AAE6-9995A3EB0D1D}" destId="{A4886C62-A911-4435-A23D-653E234DB0E7}" srcOrd="3" destOrd="0" presId="urn:microsoft.com/office/officeart/2005/8/layout/hProcess6"/>
    <dgm:cxn modelId="{FAE6E6BC-F80B-4A58-AA26-01207CCD9EC8}" type="presParOf" srcId="{C57A6A2E-2621-42AC-898B-CBA795618837}" destId="{2C536C41-871D-40C1-9611-302B6A83AECB}" srcOrd="3" destOrd="0" presId="urn:microsoft.com/office/officeart/2005/8/layout/hProcess6"/>
    <dgm:cxn modelId="{8B0F2611-315F-442E-807F-BA8D7A7ACFB0}" type="presParOf" srcId="{C57A6A2E-2621-42AC-898B-CBA795618837}" destId="{DA57F260-F2BC-4C56-803F-66DBFE2D48BE}" srcOrd="4" destOrd="0" presId="urn:microsoft.com/office/officeart/2005/8/layout/hProcess6"/>
    <dgm:cxn modelId="{09A57BAE-6D66-44AF-855C-4457A87838DE}" type="presParOf" srcId="{DA57F260-F2BC-4C56-803F-66DBFE2D48BE}" destId="{6460C2FE-C7FA-4056-9B0F-D26074DC12FE}" srcOrd="0" destOrd="0" presId="urn:microsoft.com/office/officeart/2005/8/layout/hProcess6"/>
    <dgm:cxn modelId="{3DCD84AF-055A-43DC-97D4-E4CD5B44FC57}" type="presParOf" srcId="{DA57F260-F2BC-4C56-803F-66DBFE2D48BE}" destId="{B6268FD0-7477-4F95-AB3C-81A63766A78D}" srcOrd="1" destOrd="0" presId="urn:microsoft.com/office/officeart/2005/8/layout/hProcess6"/>
    <dgm:cxn modelId="{514408E8-6EDA-4CF6-8983-91F125C2293F}" type="presParOf" srcId="{DA57F260-F2BC-4C56-803F-66DBFE2D48BE}" destId="{5600E2E7-DB0E-4376-9E2C-2BD9FA315F13}" srcOrd="2" destOrd="0" presId="urn:microsoft.com/office/officeart/2005/8/layout/hProcess6"/>
    <dgm:cxn modelId="{2FCB104F-8200-4B83-BEE4-5537EF94C6E8}" type="presParOf" srcId="{DA57F260-F2BC-4C56-803F-66DBFE2D48BE}" destId="{E4DB3A0F-CE82-46DF-9458-1EE8DEA7A0EA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571F8A-F587-4705-904F-86BEEFBE921D}">
      <dsp:nvSpPr>
        <dsp:cNvPr id="0" name=""/>
        <dsp:cNvSpPr/>
      </dsp:nvSpPr>
      <dsp:spPr>
        <a:xfrm>
          <a:off x="437241" y="693527"/>
          <a:ext cx="1541141" cy="786302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lumMod val="40000"/>
            <a:lumOff val="6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Porosity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Permeability</a:t>
          </a:r>
        </a:p>
      </dsp:txBody>
      <dsp:txXfrm>
        <a:off x="822526" y="811472"/>
        <a:ext cx="880650" cy="550412"/>
      </dsp:txXfrm>
    </dsp:sp>
    <dsp:sp modelId="{EE148493-9A30-464F-837D-3460277B18A7}">
      <dsp:nvSpPr>
        <dsp:cNvPr id="0" name=""/>
        <dsp:cNvSpPr/>
      </dsp:nvSpPr>
      <dsp:spPr>
        <a:xfrm>
          <a:off x="73770" y="770333"/>
          <a:ext cx="661723" cy="632689"/>
        </a:xfrm>
        <a:prstGeom prst="ellipse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Core 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</a:t>
          </a:r>
        </a:p>
      </dsp:txBody>
      <dsp:txXfrm>
        <a:off x="170677" y="862988"/>
        <a:ext cx="467909" cy="447379"/>
      </dsp:txXfrm>
    </dsp:sp>
    <dsp:sp modelId="{8344054F-B4A4-4DC4-AA89-2B97D28AB70D}">
      <dsp:nvSpPr>
        <dsp:cNvPr id="0" name=""/>
        <dsp:cNvSpPr/>
      </dsp:nvSpPr>
      <dsp:spPr>
        <a:xfrm>
          <a:off x="2457078" y="682799"/>
          <a:ext cx="1606360" cy="807757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lumMod val="40000"/>
            <a:lumOff val="6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Slope 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Intercept</a:t>
          </a:r>
        </a:p>
      </dsp:txBody>
      <dsp:txXfrm>
        <a:off x="2858668" y="803963"/>
        <a:ext cx="922055" cy="565429"/>
      </dsp:txXfrm>
    </dsp:sp>
    <dsp:sp modelId="{A4886C62-A911-4435-A23D-653E234DB0E7}">
      <dsp:nvSpPr>
        <dsp:cNvPr id="0" name=""/>
        <dsp:cNvSpPr/>
      </dsp:nvSpPr>
      <dsp:spPr>
        <a:xfrm>
          <a:off x="2132895" y="767715"/>
          <a:ext cx="606601" cy="606601"/>
        </a:xfrm>
        <a:prstGeom prst="ellipse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Linear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fit</a:t>
          </a:r>
        </a:p>
      </dsp:txBody>
      <dsp:txXfrm>
        <a:off x="2221730" y="856550"/>
        <a:ext cx="428931" cy="428931"/>
      </dsp:txXfrm>
    </dsp:sp>
    <dsp:sp modelId="{B6268FD0-7477-4F95-AB3C-81A63766A78D}">
      <dsp:nvSpPr>
        <dsp:cNvPr id="0" name=""/>
        <dsp:cNvSpPr/>
      </dsp:nvSpPr>
      <dsp:spPr>
        <a:xfrm>
          <a:off x="4621327" y="622343"/>
          <a:ext cx="1606360" cy="928669"/>
        </a:xfrm>
        <a:prstGeom prst="rightArrow">
          <a:avLst>
            <a:gd name="adj1" fmla="val 70000"/>
            <a:gd name="adj2" fmla="val 50000"/>
          </a:avLst>
        </a:prstGeom>
        <a:solidFill>
          <a:schemeClr val="accent2">
            <a:lumMod val="40000"/>
            <a:lumOff val="60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Having Porosity 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Estimated Permeability</a:t>
          </a:r>
        </a:p>
      </dsp:txBody>
      <dsp:txXfrm>
        <a:off x="5022917" y="761643"/>
        <a:ext cx="879736" cy="650069"/>
      </dsp:txXfrm>
    </dsp:sp>
    <dsp:sp modelId="{E4DB3A0F-CE82-46DF-9458-1EE8DEA7A0EA}">
      <dsp:nvSpPr>
        <dsp:cNvPr id="0" name=""/>
        <dsp:cNvSpPr/>
      </dsp:nvSpPr>
      <dsp:spPr>
        <a:xfrm>
          <a:off x="4268643" y="755009"/>
          <a:ext cx="705368" cy="663338"/>
        </a:xfrm>
        <a:prstGeom prst="ellipse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Log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</a:t>
          </a:r>
        </a:p>
      </dsp:txBody>
      <dsp:txXfrm>
        <a:off x="4371942" y="852153"/>
        <a:ext cx="498770" cy="4690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e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701E5-0FA8-3E73-2DA6-B94E34DF7B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4E8C76-9B4B-B2B1-A833-91F565875F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7ED3B-7B7D-6933-56C9-5E5325F5A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D38B7-3AE8-4C3A-DFF5-644893AF1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9A521-775D-49DC-D67F-0BC9E80F4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496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8BD85-E5CC-FBBC-B74E-67AA20650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D5E75E-B70C-6FD6-DFBE-E9D569BF5A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E9685-A8DD-67B7-401C-6A613FD3D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94F0E-B3CD-7E00-E868-ADAA0E6D7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35404-7D9A-E167-28AE-619B88F61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980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3FFC5-341F-11EA-7855-9FE02F36D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AC1D5-566E-0D44-30DE-8C09AD027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7C5A5-8DBE-0EEF-9E87-FD8D947FC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F3F0C-D133-800F-03C1-CBCF86FA1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5783A-1C1D-DDC1-13F5-EBC867C8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5539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34C8B-3E1D-5990-8CC4-58F2E1178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FD2F2-6B5A-3004-68EA-D1DDBC428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D7C90-F3A1-3CDA-6FF6-8D50258FB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8A967-7162-6042-7CD1-5CF66795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3294B-B6C0-62ED-4D25-329DD5B63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85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2B641-29A4-2677-1D56-1CAB76523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BF56C-2A4A-46A4-9EE3-A109FDDE4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90100-8B07-E855-3333-4B0BD1E1A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0934A-DFFD-D711-41F0-9CB03D80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C1ECD-7C10-FC9B-4E7C-0BC704710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798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FA177-D76E-47DA-FF1B-38EBF801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0537F-F191-AB04-B63E-8B10808C13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4A38C0-CA26-1BE9-A1A9-A0B77069E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9844F5-CD1C-3DA5-CC7A-C1457C7F3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3625E-64F0-808F-9909-F2374D4F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713874-9AB7-400E-F15C-B21ADAE74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867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892A-AC57-B609-F4E4-3E285DE5F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CE42A5-A921-D9B4-851E-898880FA0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B618D-AA54-6524-DACB-30D323777B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B75272-C5B3-CCFF-1683-003864B157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1CEDCC-58B5-9C66-55A3-A83AD313F8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D23E9F-819F-A4CC-AAF6-80662B46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18EA19-3A74-8A88-D6FE-36AB9A8FB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297270-4D1D-CF6D-4A09-45371FA57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2394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440A3-E902-7A7B-15D1-3C273C06F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33C9EE-409A-ABBE-C2D5-53C6DFA3E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EBBAB5-DA45-A1DB-05F6-3B8039DB4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497F3-1708-E59C-0759-B0ED1CC3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378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DC0BB2-B156-B6B2-E4FF-22F90C6C3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B5C5FD-0335-1BFF-9756-2307D49DA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627D-891E-6640-81EF-B90C4792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414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F921-4E68-D83B-44AE-B1E5C75A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8FF44-0D3B-B914-DAB3-2EC7C226F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F19AE-52F5-A263-4C4D-6378749B1E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96EDF-B932-19F1-280C-A6724323E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2D049-A134-71B7-816A-83FBDEF23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C3A97-20EB-5FF3-40DE-5752B0B84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850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61D9F-05A9-AC66-1E80-E5C2E377B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656402-4802-00E2-11FD-998EEAC6E7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8F46F-2357-6E48-D3F3-AFC17AB4C7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C5CEA-208E-CA75-6C85-A95A0AD6A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B0BEA-BDFE-20BD-AC67-B59485BF1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616353-3213-95C5-5E2F-5561C476A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95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D7C1D8-4468-C1B9-DBA3-33740962B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D222A-AF5B-35D5-4DD0-E5F15D6E5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59A4-B85D-3DBD-BB86-C0E6B737B1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FE7D9-DC74-4A16-A443-857E1665F8E0}" type="datetimeFigureOut">
              <a:rPr lang="en-IN" smtClean="0"/>
              <a:t>19-09-2024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D7AB8-598A-F498-9E24-A9FD564DB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EBF8B-5C55-AFB9-5B2D-3762F38FB0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31344-FA1F-42FE-B500-388BFA2BD6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516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4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9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1106_184349 (2)">
            <a:hlinkClick r:id="" action="ppaction://media"/>
            <a:extLst>
              <a:ext uri="{FF2B5EF4-FFF2-40B4-BE49-F238E27FC236}">
                <a16:creationId xmlns:a16="http://schemas.microsoft.com/office/drawing/2014/main" id="{F8163AF5-158B-EF71-0930-188E1CBA68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-3000"/>
          </a:blip>
          <a:srcRect b="9612"/>
          <a:stretch/>
        </p:blipFill>
        <p:spPr>
          <a:xfrm>
            <a:off x="0" y="690744"/>
            <a:ext cx="12192000" cy="6178685"/>
          </a:xfrm>
          <a:prstGeom prst="rect">
            <a:avLst/>
          </a:prstGeom>
          <a:ln>
            <a:noFill/>
          </a:ln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FC7782-A8E6-3E13-BA31-818EF0D8D6A6}"/>
              </a:ext>
            </a:extLst>
          </p:cNvPr>
          <p:cNvSpPr/>
          <p:nvPr/>
        </p:nvSpPr>
        <p:spPr>
          <a:xfrm>
            <a:off x="2057399" y="720835"/>
            <a:ext cx="8120743" cy="5128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175">
            <a:solidFill>
              <a:schemeClr val="accent1">
                <a:lumMod val="75000"/>
              </a:schemeClr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8CCE44-4915-F623-20CA-A59DCC4BC7CF}"/>
              </a:ext>
            </a:extLst>
          </p:cNvPr>
          <p:cNvSpPr/>
          <p:nvPr/>
        </p:nvSpPr>
        <p:spPr>
          <a:xfrm>
            <a:off x="176980" y="0"/>
            <a:ext cx="11633966" cy="69385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400" b="1" i="1" dirty="0">
                <a:solidFill>
                  <a:schemeClr val="tx1"/>
                </a:solidFill>
              </a:rPr>
              <a:t>CASE STUDY: FORMATION EVALUATION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E5DD68-59ED-CC33-710C-7F70386E5745}"/>
              </a:ext>
            </a:extLst>
          </p:cNvPr>
          <p:cNvSpPr/>
          <p:nvPr/>
        </p:nvSpPr>
        <p:spPr>
          <a:xfrm>
            <a:off x="1730855" y="815707"/>
            <a:ext cx="8730289" cy="36467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schemeClr val="accent2">
                    <a:lumMod val="75000"/>
                  </a:schemeClr>
                </a:solidFill>
              </a:rPr>
              <a:t>INDIAN INSTITUTE OF TECHNOLOGY(INDIAN SCHOOL OF MINES), DHANBAD</a:t>
            </a:r>
          </a:p>
        </p:txBody>
      </p:sp>
    </p:spTree>
    <p:extLst>
      <p:ext uri="{BB962C8B-B14F-4D97-AF65-F5344CB8AC3E}">
        <p14:creationId xmlns:p14="http://schemas.microsoft.com/office/powerpoint/2010/main" val="885742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CALIBRATION</a:t>
            </a:r>
            <a:endParaRPr lang="en-IN" sz="36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6D9CA-5908-893A-FDD0-8A1736933099}"/>
              </a:ext>
            </a:extLst>
          </p:cNvPr>
          <p:cNvSpPr txBox="1"/>
          <p:nvPr/>
        </p:nvSpPr>
        <p:spPr>
          <a:xfrm>
            <a:off x="391732" y="614428"/>
            <a:ext cx="52320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We have updated the total porosity formula for </a:t>
            </a:r>
            <a:r>
              <a:rPr lang="en-US" b="1">
                <a:ea typeface="Calibri"/>
                <a:cs typeface="Calibri"/>
              </a:rPr>
              <a:t>Sandstone</a:t>
            </a:r>
            <a:r>
              <a:rPr lang="en-US">
                <a:ea typeface="Calibri"/>
                <a:cs typeface="Calibri"/>
              </a:rPr>
              <a:t> formation with </a:t>
            </a:r>
            <a:r>
              <a:rPr lang="en-US" b="1">
                <a:ea typeface="Calibri"/>
                <a:cs typeface="Calibri"/>
              </a:rPr>
              <a:t>Gas</a:t>
            </a:r>
            <a:r>
              <a:rPr lang="en-US">
                <a:ea typeface="Calibri"/>
                <a:cs typeface="Calibri"/>
              </a:rPr>
              <a:t> as follows: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81626F-1607-40D3-2976-EEC921501C38}"/>
              </a:ext>
            </a:extLst>
          </p:cNvPr>
          <p:cNvSpPr txBox="1"/>
          <p:nvPr/>
        </p:nvSpPr>
        <p:spPr>
          <a:xfrm>
            <a:off x="389048" y="2307464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- 1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2.5; b = 2.5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6.841 %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0.606 %</a:t>
            </a:r>
          </a:p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89E881-DEEB-DE02-5871-DF51499ACFB4}"/>
              </a:ext>
            </a:extLst>
          </p:cNvPr>
          <p:cNvSpPr txBox="1"/>
          <p:nvPr/>
        </p:nvSpPr>
        <p:spPr>
          <a:xfrm>
            <a:off x="389047" y="3767069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- 2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1.5; b = 1.5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3.672 %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0.232 %</a:t>
            </a:r>
          </a:p>
          <a:p>
            <a:endParaRPr lang="en-US" b="1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EAA2B-5F83-C167-B8B9-56E915153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58" y="1235561"/>
            <a:ext cx="2743200" cy="1167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7BF367-8D66-8B96-3DB6-2F1246A90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569" y="-39401"/>
            <a:ext cx="3009019" cy="68995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3F5453-4D57-4CF5-8220-BED24078D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9588" y="-39401"/>
            <a:ext cx="3017596" cy="6959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0073E5-6D0E-C141-2339-C7E7CDCC1FE2}"/>
              </a:ext>
            </a:extLst>
          </p:cNvPr>
          <p:cNvSpPr txBox="1"/>
          <p:nvPr/>
        </p:nvSpPr>
        <p:spPr>
          <a:xfrm>
            <a:off x="386365" y="5264239"/>
            <a:ext cx="522667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To minimize uncertainty, we employ advanced fitting algorithms, allowing the machine to autonomously execute the complex fitting process and determine the optimal result.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686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CALIBRATION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6D9CA-5908-893A-FDD0-8A1736933099}"/>
              </a:ext>
            </a:extLst>
          </p:cNvPr>
          <p:cNvSpPr txBox="1"/>
          <p:nvPr/>
        </p:nvSpPr>
        <p:spPr>
          <a:xfrm>
            <a:off x="391732" y="614428"/>
            <a:ext cx="52320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We have updated the total porosity formula for </a:t>
            </a:r>
            <a:r>
              <a:rPr lang="en-US" b="1">
                <a:ea typeface="Calibri"/>
                <a:cs typeface="Calibri"/>
              </a:rPr>
              <a:t>Sandstone</a:t>
            </a:r>
            <a:r>
              <a:rPr lang="en-US">
                <a:ea typeface="Calibri"/>
                <a:cs typeface="Calibri"/>
              </a:rPr>
              <a:t> formation with </a:t>
            </a:r>
            <a:r>
              <a:rPr lang="en-US" b="1">
                <a:ea typeface="Calibri"/>
                <a:cs typeface="Calibri"/>
              </a:rPr>
              <a:t>Gas</a:t>
            </a:r>
            <a:r>
              <a:rPr lang="en-US">
                <a:ea typeface="Calibri"/>
                <a:cs typeface="Calibri"/>
              </a:rPr>
              <a:t> as follows: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81626F-1607-40D3-2976-EEC921501C38}"/>
              </a:ext>
            </a:extLst>
          </p:cNvPr>
          <p:cNvSpPr txBox="1"/>
          <p:nvPr/>
        </p:nvSpPr>
        <p:spPr>
          <a:xfrm>
            <a:off x="389048" y="2468450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- 1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1.225; b = 2.313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2.699 %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0.127 %</a:t>
            </a:r>
          </a:p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89E881-DEEB-DE02-5871-DF51499ACFB4}"/>
              </a:ext>
            </a:extLst>
          </p:cNvPr>
          <p:cNvSpPr txBox="1"/>
          <p:nvPr/>
        </p:nvSpPr>
        <p:spPr>
          <a:xfrm>
            <a:off x="389047" y="5130083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- 2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0.479; b = 1.082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2.637 %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0.113 %</a:t>
            </a:r>
          </a:p>
          <a:p>
            <a:endParaRPr lang="en-US" b="1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EAA2B-5F83-C167-B8B9-56E915153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498" y="4004518"/>
            <a:ext cx="2668074" cy="11242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1E833F-2F75-59E5-E7C9-D7C760CD4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372" y="1360196"/>
            <a:ext cx="2743200" cy="11110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C14A617-D8BD-D26D-6582-DDEBF9A2B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5250" y="-39401"/>
            <a:ext cx="3009019" cy="68995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3A2722-3571-5607-8324-01E00C4C7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1053" y="-46027"/>
            <a:ext cx="3009019" cy="689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08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CALIBRATION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E6D9CA-5908-893A-FDD0-8A1736933099}"/>
              </a:ext>
            </a:extLst>
          </p:cNvPr>
          <p:cNvSpPr txBox="1"/>
          <p:nvPr/>
        </p:nvSpPr>
        <p:spPr>
          <a:xfrm>
            <a:off x="391732" y="614428"/>
            <a:ext cx="52320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We have updated the total porosity formula for </a:t>
            </a:r>
            <a:r>
              <a:rPr lang="en-US" b="1">
                <a:ea typeface="Calibri"/>
                <a:cs typeface="Calibri"/>
              </a:rPr>
              <a:t>Sandstone</a:t>
            </a:r>
            <a:r>
              <a:rPr lang="en-US">
                <a:ea typeface="Calibri"/>
                <a:cs typeface="Calibri"/>
              </a:rPr>
              <a:t> formation with </a:t>
            </a:r>
            <a:r>
              <a:rPr lang="en-US" b="1">
                <a:ea typeface="Calibri"/>
                <a:cs typeface="Calibri"/>
              </a:rPr>
              <a:t>Gas</a:t>
            </a:r>
            <a:r>
              <a:rPr lang="en-US">
                <a:ea typeface="Calibri"/>
                <a:cs typeface="Calibri"/>
              </a:rPr>
              <a:t> as follows:</a:t>
            </a:r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81626F-1607-40D3-2976-EEC921501C38}"/>
              </a:ext>
            </a:extLst>
          </p:cNvPr>
          <p:cNvSpPr txBox="1"/>
          <p:nvPr/>
        </p:nvSpPr>
        <p:spPr>
          <a:xfrm>
            <a:off x="389048" y="2157211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- 1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0.239; b = 0.541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2.637 %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0.113 %</a:t>
            </a:r>
          </a:p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89E881-DEEB-DE02-5871-DF51499ACFB4}"/>
              </a:ext>
            </a:extLst>
          </p:cNvPr>
          <p:cNvSpPr txBox="1"/>
          <p:nvPr/>
        </p:nvSpPr>
        <p:spPr>
          <a:xfrm>
            <a:off x="389047" y="5130083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- 2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0.279; b = 0.627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2.574 %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0.106 %</a:t>
            </a:r>
          </a:p>
          <a:p>
            <a:endParaRPr lang="en-US" b="1">
              <a:ea typeface="Calibri"/>
              <a:cs typeface="Calibri"/>
            </a:endParaRPr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3043FF01-FCF6-41BB-00CE-DB359C358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062" y="1258289"/>
            <a:ext cx="2786130" cy="7782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CFF8F1-CA6D-6797-2046-0427232CC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104" y="-39401"/>
            <a:ext cx="3009019" cy="6893033"/>
          </a:xfrm>
          <a:prstGeom prst="rect">
            <a:avLst/>
          </a:prstGeom>
        </p:spPr>
      </p:pic>
      <p:pic>
        <p:nvPicPr>
          <p:cNvPr id="9" name="Picture 8" descr="A black letter on a white background&#10;&#10;Description automatically generated">
            <a:extLst>
              <a:ext uri="{FF2B5EF4-FFF2-40B4-BE49-F238E27FC236}">
                <a16:creationId xmlns:a16="http://schemas.microsoft.com/office/drawing/2014/main" id="{0D72B063-AF34-4B3B-2716-6A816ED4FA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47" y="4356586"/>
            <a:ext cx="3698383" cy="624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A2E276-ED32-F48F-F054-7B999AA48E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8113" y="-39401"/>
            <a:ext cx="3014901" cy="6899547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E01F411-8C20-AC4F-0BC5-356EE1669EA5}"/>
              </a:ext>
            </a:extLst>
          </p:cNvPr>
          <p:cNvSpPr/>
          <p:nvPr/>
        </p:nvSpPr>
        <p:spPr>
          <a:xfrm>
            <a:off x="469542" y="3718774"/>
            <a:ext cx="4271492" cy="57954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u="sng">
                <a:solidFill>
                  <a:srgbClr val="000000"/>
                </a:solidFill>
                <a:ea typeface="Calibri"/>
                <a:cs typeface="Calibri"/>
              </a:rPr>
              <a:t>THE MOST INTERESTING RESULT WAS THIS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95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E5C2FF4-91B3-785E-B923-1417D6AFAC66}"/>
              </a:ext>
            </a:extLst>
          </p:cNvPr>
          <p:cNvSpPr/>
          <p:nvPr/>
        </p:nvSpPr>
        <p:spPr>
          <a:xfrm>
            <a:off x="861390" y="2553867"/>
            <a:ext cx="3949149" cy="51845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604C170-14F2-2248-3166-278478CD9280}"/>
              </a:ext>
            </a:extLst>
          </p:cNvPr>
          <p:cNvSpPr/>
          <p:nvPr/>
        </p:nvSpPr>
        <p:spPr>
          <a:xfrm>
            <a:off x="861391" y="1331844"/>
            <a:ext cx="3425688" cy="563218"/>
          </a:xfrm>
          <a:prstGeom prst="roundRect">
            <a:avLst/>
          </a:prstGeom>
          <a:solidFill>
            <a:schemeClr val="accent2">
              <a:lumMod val="40000"/>
              <a:lumOff val="60000"/>
              <a:alpha val="45098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8D42CC9-2F7C-DFF4-ACB8-B4ED92BF5BF2}"/>
              </a:ext>
            </a:extLst>
          </p:cNvPr>
          <p:cNvSpPr/>
          <p:nvPr/>
        </p:nvSpPr>
        <p:spPr>
          <a:xfrm>
            <a:off x="3935897" y="3117421"/>
            <a:ext cx="7023651" cy="191111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BAB566-B970-EFEA-3FAC-E2FA860CDE2D}"/>
              </a:ext>
            </a:extLst>
          </p:cNvPr>
          <p:cNvSpPr/>
          <p:nvPr/>
        </p:nvSpPr>
        <p:spPr>
          <a:xfrm>
            <a:off x="4333462" y="977196"/>
            <a:ext cx="3053375" cy="131543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8ED341-8A29-E0C8-2AA0-997285EFAB91}"/>
                  </a:ext>
                </a:extLst>
              </p:cNvPr>
              <p:cNvSpPr txBox="1"/>
              <p:nvPr/>
            </p:nvSpPr>
            <p:spPr>
              <a:xfrm>
                <a:off x="861390" y="965581"/>
                <a:ext cx="7650291" cy="111395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spcBef>
                    <a:spcPct val="20000"/>
                  </a:spcBef>
                  <a:buFont typeface="Arial" pitchFamily="34" charset="0"/>
                  <a:buChar char="•"/>
                  <a:defRPr/>
                </a:pP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Archie’s method :   </a:t>
                </a:r>
                <a:r>
                  <a:rPr kumimoji="0" lang="en-US" sz="3200" b="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Sw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IN" sz="32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𝜙</m:t>
                                    </m:r>
                                  </m:e>
                                  <m:sup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sup>
                                </m:sSup>
                              </m:den>
                            </m:f>
                            <m:f>
                              <m:fPr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𝑤</m:t>
                                    </m:r>
                                  </m:sub>
                                </m:sSub>
                              </m:num>
                              <m:den>
                                <m:sSub>
                                  <m:sSubPr>
                                    <m:ctrlPr>
                                      <a:rPr lang="en-IN" sz="32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𝑅</m:t>
                                    </m:r>
                                  </m:e>
                                  <m:sub>
                                    <m:r>
                                      <a:rPr lang="en-IN" sz="3200" i="1"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sub>
                                </m:sSub>
                              </m:den>
                            </m:f>
                          </m:e>
                        </m:d>
                      </m:e>
                      <m:sup>
                        <m:d>
                          <m:dPr>
                            <m:ctrlPr>
                              <a:rPr lang="en-IN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type m:val="skw"/>
                                <m:ctrlPr>
                                  <a:rPr lang="en-IN" sz="3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IN" sz="32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IN" sz="3200" i="1"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𝑛</m:t>
                                </m:r>
                              </m:den>
                            </m:f>
                          </m:e>
                        </m:d>
                      </m:sup>
                    </m:sSup>
                  </m:oMath>
                </a14:m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28ED341-8A29-E0C8-2AA0-997285EFAB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390" y="965581"/>
                <a:ext cx="7650291" cy="1113959"/>
              </a:xfrm>
              <a:prstGeom prst="rect">
                <a:avLst/>
              </a:prstGeom>
              <a:blipFill>
                <a:blip r:embed="rId2"/>
                <a:stretch>
                  <a:fillRect l="-1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A45E217-CA5E-68B5-71E9-204804B3359D}"/>
                  </a:ext>
                </a:extLst>
              </p:cNvPr>
              <p:cNvSpPr txBox="1"/>
              <p:nvPr/>
            </p:nvSpPr>
            <p:spPr>
              <a:xfrm>
                <a:off x="861390" y="2571258"/>
                <a:ext cx="10615263" cy="25032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buFont typeface="Arial" pitchFamily="34" charset="0"/>
                  <a:buChar char="•"/>
                  <a:tabLst/>
                  <a:defRPr/>
                </a:pPr>
                <a:r>
                  <a:rPr kumimoji="0" lang="en-US" sz="3200" b="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Simandoux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method :  </a:t>
                </a:r>
              </a:p>
              <a:p>
                <a:pPr marR="0" lvl="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3200" dirty="0">
                    <a:latin typeface="Calibri"/>
                  </a:rPr>
                  <a:t>         			    </a:t>
                </a:r>
                <a:r>
                  <a:rPr kumimoji="0" lang="en-US" sz="3200" b="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Sw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200" i="1" smtClean="0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3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</m:t>
                        </m:r>
                      </m:num>
                      <m:den>
                        <m:r>
                          <a:rPr lang="en-IN" sz="3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IN" sz="32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⋅</m:t>
                    </m:r>
                    <m:f>
                      <m:fPr>
                        <m:ctrlPr>
                          <a:rPr lang="en-IN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IN" sz="32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3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IN" sz="3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𝑤</m:t>
                            </m:r>
                          </m:sub>
                        </m:sSub>
                      </m:num>
                      <m:den>
                        <m:sSup>
                          <m:sSupPr>
                            <m:ctrlPr>
                              <a:rPr lang="en-IN" sz="32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IN" sz="3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</m:e>
                          <m:sup>
                            <m:r>
                              <a:rPr lang="en-IN" sz="3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sup>
                        </m:sSup>
                      </m:den>
                    </m:f>
                    <m:d>
                      <m:dPr>
                        <m:begChr m:val="["/>
                        <m:endChr m:val="]"/>
                        <m:ctrlPr>
                          <a:rPr lang="en-IN" sz="32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ad>
                          <m:radPr>
                            <m:degHide m:val="on"/>
                            <m:ctrlPr>
                              <a:rPr lang="en-IN" sz="32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f>
                                      <m:fPr>
                                        <m:ctrlP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sSub>
                                          <m:sSubPr>
                                            <m:ctrlP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𝑉</m:t>
                                            </m:r>
                                          </m:e>
                                          <m:sub>
                                            <m: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𝑆h</m:t>
                                            </m:r>
                                          </m:sub>
                                        </m:sSub>
                                      </m:num>
                                      <m:den>
                                        <m:sSub>
                                          <m:sSubPr>
                                            <m:ctrlP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𝑅</m:t>
                                            </m:r>
                                          </m:e>
                                          <m:sub>
                                            <m:r>
                                              <a:rPr lang="en-IN" sz="32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Times New Roman" panose="02020603050405020304" pitchFamily="18" charset="0"/>
                                              </a:rPr>
                                              <m:t>𝑠h</m:t>
                                            </m:r>
                                          </m:sub>
                                        </m:sSub>
                                      </m:den>
                                    </m:f>
                                  </m:e>
                                </m:d>
                              </m:e>
                              <m:sup>
                                <m: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IN" sz="32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d>
                              <m:dPr>
                                <m:ctrlP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  <m:sSup>
                                      <m:sSupPr>
                                        <m:ctrlP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𝜙</m:t>
                                        </m:r>
                                      </m:e>
                                      <m:sup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𝑚</m:t>
                                        </m:r>
                                      </m:sup>
                                    </m:sSup>
                                  </m:num>
                                  <m:den>
                                    <m: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𝑎</m:t>
                                    </m:r>
                                    <m: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⋅</m:t>
                                    </m:r>
                                    <m:sSub>
                                      <m:sSubPr>
                                        <m:ctrlP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𝑤</m:t>
                                        </m:r>
                                      </m:sub>
                                    </m:sSub>
                                    <m:r>
                                      <a:rPr lang="en-IN" sz="32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⋅</m:t>
                                    </m:r>
                                    <m:sSub>
                                      <m:sSubPr>
                                        <m:ctrlP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𝑅</m:t>
                                        </m:r>
                                      </m:e>
                                      <m:sub>
                                        <m:r>
                                          <a:rPr lang="en-IN" sz="32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𝑡</m:t>
                                        </m:r>
                                      </m:sub>
                                    </m:sSub>
                                  </m:den>
                                </m:f>
                              </m:e>
                            </m:d>
                          </m:e>
                        </m:rad>
                        <m:r>
                          <a:rPr lang="en-IN" sz="32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IN" sz="32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𝑆h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IN" sz="32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𝑆h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A45E217-CA5E-68B5-71E9-204804B335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1390" y="2571258"/>
                <a:ext cx="10615263" cy="2503249"/>
              </a:xfrm>
              <a:prstGeom prst="rect">
                <a:avLst/>
              </a:prstGeom>
              <a:blipFill>
                <a:blip r:embed="rId3"/>
                <a:stretch>
                  <a:fillRect l="-1320" t="-31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3EA60CDF-9549-D008-49B6-6A1081DBA604}"/>
              </a:ext>
            </a:extLst>
          </p:cNvPr>
          <p:cNvSpPr txBox="1"/>
          <p:nvPr/>
        </p:nvSpPr>
        <p:spPr>
          <a:xfrm>
            <a:off x="4830924" y="5028535"/>
            <a:ext cx="266855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a=1</a:t>
            </a:r>
          </a:p>
          <a:p>
            <a:pPr algn="ctr"/>
            <a:r>
              <a:rPr lang="en-US" sz="2400" dirty="0"/>
              <a:t> m=n=2</a:t>
            </a:r>
          </a:p>
          <a:p>
            <a:pPr algn="ctr"/>
            <a:r>
              <a:rPr lang="en-US" sz="2400" dirty="0" err="1"/>
              <a:t>R</a:t>
            </a:r>
            <a:r>
              <a:rPr lang="en-US" sz="2400" baseline="-25000" dirty="0" err="1"/>
              <a:t>w</a:t>
            </a:r>
            <a:r>
              <a:rPr lang="en-US" sz="2400" dirty="0"/>
              <a:t> = 0.12 ohm-m</a:t>
            </a:r>
          </a:p>
          <a:p>
            <a:pPr algn="ctr"/>
            <a:r>
              <a:rPr lang="en-US" sz="2400" dirty="0" err="1"/>
              <a:t>R</a:t>
            </a:r>
            <a:r>
              <a:rPr lang="en-US" sz="2400" baseline="-25000" dirty="0" err="1"/>
              <a:t>sh</a:t>
            </a:r>
            <a:r>
              <a:rPr lang="en-US" sz="2400" dirty="0"/>
              <a:t> = 4.68 ohm-m</a:t>
            </a:r>
            <a:endParaRPr lang="en-IN" sz="18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2849E27-2E2E-0B0F-C86B-796492DA77B9}"/>
              </a:ext>
            </a:extLst>
          </p:cNvPr>
          <p:cNvSpPr/>
          <p:nvPr/>
        </p:nvSpPr>
        <p:spPr>
          <a:xfrm>
            <a:off x="4717775" y="5102088"/>
            <a:ext cx="2729948" cy="1569660"/>
          </a:xfrm>
          <a:prstGeom prst="roundRect">
            <a:avLst/>
          </a:prstGeom>
          <a:noFill/>
          <a:ln w="5715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85593E-FE56-6465-C73D-F0A88DBA3809}"/>
              </a:ext>
            </a:extLst>
          </p:cNvPr>
          <p:cNvSpPr/>
          <p:nvPr/>
        </p:nvSpPr>
        <p:spPr>
          <a:xfrm>
            <a:off x="0" y="-1418"/>
            <a:ext cx="12192000" cy="60189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i="1" dirty="0">
                <a:solidFill>
                  <a:schemeClr val="bg1"/>
                </a:solidFill>
              </a:rPr>
              <a:t>Calculate water saturation with Archie and </a:t>
            </a:r>
            <a:r>
              <a:rPr lang="en-US" sz="3600" b="1" i="1" dirty="0" err="1">
                <a:solidFill>
                  <a:schemeClr val="bg1"/>
                </a:solidFill>
              </a:rPr>
              <a:t>Simandoux</a:t>
            </a:r>
            <a:r>
              <a:rPr lang="en-US" sz="3600" b="1" i="1" dirty="0">
                <a:solidFill>
                  <a:schemeClr val="bg1"/>
                </a:solidFill>
              </a:rPr>
              <a:t> method </a:t>
            </a:r>
            <a:endParaRPr lang="en-IN" sz="3600" b="1" dirty="0">
              <a:solidFill>
                <a:schemeClr val="bg1"/>
              </a:solidFill>
              <a:latin typeface="Century Gothic" panose="020B0502020202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360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6B55CA-CE36-B86A-BE4B-4662BA1E3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60"/>
          <a:stretch/>
        </p:blipFill>
        <p:spPr>
          <a:xfrm>
            <a:off x="0" y="1194733"/>
            <a:ext cx="12192000" cy="404368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390553D-8356-0054-E393-F0F2D94E5D01}"/>
              </a:ext>
            </a:extLst>
          </p:cNvPr>
          <p:cNvSpPr/>
          <p:nvPr/>
        </p:nvSpPr>
        <p:spPr>
          <a:xfrm>
            <a:off x="0" y="0"/>
            <a:ext cx="12192000" cy="60189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 i="1" dirty="0">
                <a:solidFill>
                  <a:schemeClr val="bg1"/>
                </a:solidFill>
              </a:rPr>
              <a:t>Density - Neutron Porosity Cross Plot</a:t>
            </a:r>
            <a:endParaRPr lang="en-IN" sz="36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093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01C0F27-5BDB-597C-4F2E-FFB7C45A9025}"/>
              </a:ext>
            </a:extLst>
          </p:cNvPr>
          <p:cNvSpPr/>
          <p:nvPr/>
        </p:nvSpPr>
        <p:spPr>
          <a:xfrm>
            <a:off x="9193223" y="4674670"/>
            <a:ext cx="1699489" cy="28928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2DC5FD-94E2-8C2E-7B87-3DD449A703A4}"/>
              </a:ext>
            </a:extLst>
          </p:cNvPr>
          <p:cNvSpPr/>
          <p:nvPr/>
        </p:nvSpPr>
        <p:spPr>
          <a:xfrm>
            <a:off x="9377265" y="1974574"/>
            <a:ext cx="1582283" cy="24516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33E33C-0205-AC63-CE42-B7AFF960D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480" y="600630"/>
            <a:ext cx="5941979" cy="6257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0F0C6A-C3C2-5347-CCC3-A4E229E3DD34}"/>
              </a:ext>
            </a:extLst>
          </p:cNvPr>
          <p:cNvSpPr txBox="1"/>
          <p:nvPr/>
        </p:nvSpPr>
        <p:spPr>
          <a:xfrm>
            <a:off x="513182" y="4963953"/>
            <a:ext cx="183813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Pure shale points (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</a:t>
            </a:r>
            <a:r>
              <a:rPr kumimoji="0" lang="en-US" sz="1600" b="0" i="0" u="none" strike="noStrike" kern="1200" cap="none" spc="0" normalizeH="0" baseline="-2500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&gt; </a:t>
            </a:r>
            <a:r>
              <a:rPr lang="en-US" sz="1600" dirty="0">
                <a:solidFill>
                  <a:prstClr val="black"/>
                </a:solidFill>
                <a:latin typeface="Calibri"/>
              </a:rPr>
              <a:t>90%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43B332A-615F-7DD9-C03F-EA4EFD423750}"/>
              </a:ext>
            </a:extLst>
          </p:cNvPr>
          <p:cNvSpPr/>
          <p:nvPr/>
        </p:nvSpPr>
        <p:spPr>
          <a:xfrm>
            <a:off x="513182" y="4687172"/>
            <a:ext cx="1726162" cy="1138335"/>
          </a:xfrm>
          <a:prstGeom prst="ellipse">
            <a:avLst/>
          </a:prstGeom>
          <a:solidFill>
            <a:srgbClr val="FF9966">
              <a:alpha val="21176"/>
            </a:srgbClr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07652B-79C6-1F74-EC55-9D34577C5A1F}"/>
              </a:ext>
            </a:extLst>
          </p:cNvPr>
          <p:cNvCxnSpPr/>
          <p:nvPr/>
        </p:nvCxnSpPr>
        <p:spPr>
          <a:xfrm flipV="1">
            <a:off x="2155371" y="4385388"/>
            <a:ext cx="1231641" cy="578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D66377-AD99-444F-DD54-060D5FBC4DC2}"/>
              </a:ext>
            </a:extLst>
          </p:cNvPr>
          <p:cNvCxnSpPr/>
          <p:nvPr/>
        </p:nvCxnSpPr>
        <p:spPr>
          <a:xfrm flipV="1">
            <a:off x="2239344" y="4581331"/>
            <a:ext cx="1147668" cy="503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3E16D8-CE35-BCDD-8E1D-0178F54B5CA1}"/>
              </a:ext>
            </a:extLst>
          </p:cNvPr>
          <p:cNvCxnSpPr>
            <a:cxnSpLocks/>
          </p:cNvCxnSpPr>
          <p:nvPr/>
        </p:nvCxnSpPr>
        <p:spPr>
          <a:xfrm flipH="1" flipV="1">
            <a:off x="2154627" y="5517740"/>
            <a:ext cx="1231641" cy="138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814F21-D8B1-D1B6-00E8-92F349076084}"/>
              </a:ext>
            </a:extLst>
          </p:cNvPr>
          <p:cNvCxnSpPr>
            <a:cxnSpLocks/>
          </p:cNvCxnSpPr>
          <p:nvPr/>
        </p:nvCxnSpPr>
        <p:spPr>
          <a:xfrm flipV="1">
            <a:off x="2239344" y="5293587"/>
            <a:ext cx="1147668" cy="1029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C7AAE73-CA8F-30C8-80DE-C4F59F273639}"/>
              </a:ext>
            </a:extLst>
          </p:cNvPr>
          <p:cNvCxnSpPr>
            <a:cxnSpLocks/>
            <a:stCxn id="6" idx="6"/>
          </p:cNvCxnSpPr>
          <p:nvPr/>
        </p:nvCxnSpPr>
        <p:spPr>
          <a:xfrm flipV="1">
            <a:off x="2239344" y="5022294"/>
            <a:ext cx="1112309" cy="2340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4BD0CE7-A2C4-C967-F2AE-913D409D31FE}"/>
              </a:ext>
            </a:extLst>
          </p:cNvPr>
          <p:cNvSpPr txBox="1"/>
          <p:nvPr/>
        </p:nvSpPr>
        <p:spPr>
          <a:xfrm>
            <a:off x="9302620" y="1908001"/>
            <a:ext cx="17214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Small Deviation</a:t>
            </a:r>
            <a:endParaRPr kumimoji="0" lang="en-IN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05EAD9-1BAC-C142-B650-BCF859FC2D73}"/>
              </a:ext>
            </a:extLst>
          </p:cNvPr>
          <p:cNvSpPr txBox="1"/>
          <p:nvPr/>
        </p:nvSpPr>
        <p:spPr>
          <a:xfrm>
            <a:off x="9180546" y="4613350"/>
            <a:ext cx="17121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Large Deviation</a:t>
            </a:r>
            <a:endParaRPr lang="en-IN" sz="1800" b="1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5930AC5-97B9-442B-6D35-011B198BCFDA}"/>
              </a:ext>
            </a:extLst>
          </p:cNvPr>
          <p:cNvCxnSpPr>
            <a:cxnSpLocks/>
          </p:cNvCxnSpPr>
          <p:nvPr/>
        </p:nvCxnSpPr>
        <p:spPr>
          <a:xfrm flipH="1" flipV="1">
            <a:off x="7296538" y="1711329"/>
            <a:ext cx="2080727" cy="381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DD9EEEA-3CD8-F571-BEEC-ACC9E4030488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8415436" y="4693399"/>
            <a:ext cx="765110" cy="104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0621227-E07A-CA38-C8FC-A6B5F6690F26}"/>
              </a:ext>
            </a:extLst>
          </p:cNvPr>
          <p:cNvSpPr/>
          <p:nvPr/>
        </p:nvSpPr>
        <p:spPr>
          <a:xfrm>
            <a:off x="0" y="-1262"/>
            <a:ext cx="12192000" cy="60189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b="1" i="1" dirty="0">
                <a:solidFill>
                  <a:schemeClr val="bg1"/>
                </a:solidFill>
              </a:rPr>
              <a:t>Calculate water saturation with Archie and </a:t>
            </a:r>
            <a:r>
              <a:rPr lang="en-US" sz="3200" b="1" i="1" dirty="0" err="1">
                <a:solidFill>
                  <a:schemeClr val="bg1"/>
                </a:solidFill>
              </a:rPr>
              <a:t>Simandoux</a:t>
            </a:r>
            <a:r>
              <a:rPr lang="en-US" sz="3200" b="1" i="1" dirty="0">
                <a:solidFill>
                  <a:schemeClr val="bg1"/>
                </a:solidFill>
              </a:rPr>
              <a:t> method </a:t>
            </a:r>
            <a:endParaRPr lang="en-IN" sz="3200" b="1" dirty="0">
              <a:solidFill>
                <a:schemeClr val="bg1"/>
              </a:solidFill>
              <a:latin typeface="Century Gothic" panose="020B0502020202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464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4F4BCC0-0647-60D3-B190-1BCEF5DEEFC4}"/>
              </a:ext>
            </a:extLst>
          </p:cNvPr>
          <p:cNvSpPr txBox="1"/>
          <p:nvPr/>
        </p:nvSpPr>
        <p:spPr>
          <a:xfrm>
            <a:off x="0" y="658812"/>
            <a:ext cx="79538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Cutoffs: Vsh &lt; 50%, φ &gt; 5% and Sw &lt; 50%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04A6520-347A-1FBA-7C8E-0A1F1174CC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229" y="1066800"/>
            <a:ext cx="11212284" cy="5789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46C94F2-EF07-2653-FD75-2E3542E4B847}"/>
              </a:ext>
            </a:extLst>
          </p:cNvPr>
          <p:cNvSpPr/>
          <p:nvPr/>
        </p:nvSpPr>
        <p:spPr>
          <a:xfrm flipV="1">
            <a:off x="880837" y="5364878"/>
            <a:ext cx="1282699" cy="107946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F7266F-4073-5B09-28E7-96DBCFD4BC37}"/>
              </a:ext>
            </a:extLst>
          </p:cNvPr>
          <p:cNvSpPr/>
          <p:nvPr/>
        </p:nvSpPr>
        <p:spPr>
          <a:xfrm>
            <a:off x="880836" y="2186609"/>
            <a:ext cx="1282700" cy="286449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B54A91-8E19-3CA4-72C0-145FFD391710}"/>
              </a:ext>
            </a:extLst>
          </p:cNvPr>
          <p:cNvSpPr/>
          <p:nvPr/>
        </p:nvSpPr>
        <p:spPr>
          <a:xfrm>
            <a:off x="2444747" y="2186609"/>
            <a:ext cx="1266826" cy="286449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3A403C-4D1D-566B-DF6C-DC9C5E9566F1}"/>
              </a:ext>
            </a:extLst>
          </p:cNvPr>
          <p:cNvSpPr/>
          <p:nvPr/>
        </p:nvSpPr>
        <p:spPr>
          <a:xfrm>
            <a:off x="3968976" y="2186609"/>
            <a:ext cx="1266826" cy="286449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750395-4968-92CA-0988-BA5BDED3C44D}"/>
              </a:ext>
            </a:extLst>
          </p:cNvPr>
          <p:cNvSpPr/>
          <p:nvPr/>
        </p:nvSpPr>
        <p:spPr>
          <a:xfrm>
            <a:off x="5508852" y="2186609"/>
            <a:ext cx="1266826" cy="2864490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35C23F-7952-6BC8-16F9-CBB478C60F5B}"/>
              </a:ext>
            </a:extLst>
          </p:cNvPr>
          <p:cNvSpPr/>
          <p:nvPr/>
        </p:nvSpPr>
        <p:spPr>
          <a:xfrm flipV="1">
            <a:off x="2436810" y="5368923"/>
            <a:ext cx="1282699" cy="107946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576C97-CA6E-3FC5-5A3E-A3EF712761E3}"/>
              </a:ext>
            </a:extLst>
          </p:cNvPr>
          <p:cNvSpPr/>
          <p:nvPr/>
        </p:nvSpPr>
        <p:spPr>
          <a:xfrm flipV="1">
            <a:off x="3961040" y="5368923"/>
            <a:ext cx="1282699" cy="107946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BBFA9B-83C6-EFDC-D0FF-7C57C30D192A}"/>
              </a:ext>
            </a:extLst>
          </p:cNvPr>
          <p:cNvSpPr/>
          <p:nvPr/>
        </p:nvSpPr>
        <p:spPr>
          <a:xfrm flipV="1">
            <a:off x="5508852" y="5368923"/>
            <a:ext cx="1282699" cy="107946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AC12A4-D672-04EF-EC40-7BFC744136DB}"/>
              </a:ext>
            </a:extLst>
          </p:cNvPr>
          <p:cNvSpPr/>
          <p:nvPr/>
        </p:nvSpPr>
        <p:spPr>
          <a:xfrm flipV="1">
            <a:off x="889001" y="6345238"/>
            <a:ext cx="1282699" cy="126193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5944C3-7DA8-4526-D36D-3F0CF3070BFB}"/>
              </a:ext>
            </a:extLst>
          </p:cNvPr>
          <p:cNvSpPr/>
          <p:nvPr/>
        </p:nvSpPr>
        <p:spPr>
          <a:xfrm flipV="1">
            <a:off x="2428874" y="6345238"/>
            <a:ext cx="1282699" cy="126193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FF8251-FBFF-3296-5227-822AB77AF6A4}"/>
              </a:ext>
            </a:extLst>
          </p:cNvPr>
          <p:cNvSpPr/>
          <p:nvPr/>
        </p:nvSpPr>
        <p:spPr>
          <a:xfrm flipV="1">
            <a:off x="3961040" y="6345238"/>
            <a:ext cx="1282699" cy="126193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FC91D8-FFDB-BFF4-A466-3A008E6BCC4F}"/>
              </a:ext>
            </a:extLst>
          </p:cNvPr>
          <p:cNvSpPr/>
          <p:nvPr/>
        </p:nvSpPr>
        <p:spPr>
          <a:xfrm flipV="1">
            <a:off x="5500915" y="6345236"/>
            <a:ext cx="1274763" cy="126193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83313BE-1E6F-87AA-3121-781F193D3C33}"/>
              </a:ext>
            </a:extLst>
          </p:cNvPr>
          <p:cNvSpPr txBox="1"/>
          <p:nvPr/>
        </p:nvSpPr>
        <p:spPr>
          <a:xfrm rot="16200000">
            <a:off x="6725460" y="3876222"/>
            <a:ext cx="872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Water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942461-228A-CB8D-EE94-2ECAF7073418}"/>
              </a:ext>
            </a:extLst>
          </p:cNvPr>
          <p:cNvSpPr txBox="1"/>
          <p:nvPr/>
        </p:nvSpPr>
        <p:spPr>
          <a:xfrm rot="16200000">
            <a:off x="6987933" y="2942168"/>
            <a:ext cx="872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Gas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6C6F9F-F34A-3569-1CF3-7407AE4E78FC}"/>
              </a:ext>
            </a:extLst>
          </p:cNvPr>
          <p:cNvSpPr txBox="1"/>
          <p:nvPr/>
        </p:nvSpPr>
        <p:spPr>
          <a:xfrm>
            <a:off x="0" y="-1256"/>
            <a:ext cx="12192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mbria" panose="02040503050406030204" pitchFamily="18" charset="0"/>
                <a:cs typeface="Arial" panose="020B0604020202020204" pitchFamily="34" charset="0"/>
              </a:rPr>
              <a:t>NTG ratio calculation</a:t>
            </a:r>
          </a:p>
        </p:txBody>
      </p:sp>
    </p:spTree>
    <p:extLst>
      <p:ext uri="{BB962C8B-B14F-4D97-AF65-F5344CB8AC3E}">
        <p14:creationId xmlns:p14="http://schemas.microsoft.com/office/powerpoint/2010/main" val="2372092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D36FB9-C9AE-47F0-C34B-DDAC45A07AB4}"/>
              </a:ext>
            </a:extLst>
          </p:cNvPr>
          <p:cNvSpPr txBox="1"/>
          <p:nvPr/>
        </p:nvSpPr>
        <p:spPr>
          <a:xfrm>
            <a:off x="281006" y="3503229"/>
            <a:ext cx="1582315" cy="2357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3200" dirty="0">
                <a:latin typeface="Calibri"/>
              </a:rPr>
              <a:t> </a:t>
            </a:r>
          </a:p>
          <a:p>
            <a:pPr lvl="0">
              <a:spcBef>
                <a:spcPct val="20000"/>
              </a:spcBef>
              <a:defRPr/>
            </a:pPr>
            <a:endParaRPr lang="en-US" sz="3200" dirty="0">
              <a:latin typeface="Calibri"/>
            </a:endParaRP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NTG =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C930F3B-1F98-FD0A-7765-73289452A835}"/>
              </a:ext>
            </a:extLst>
          </p:cNvPr>
          <p:cNvSpPr/>
          <p:nvPr/>
        </p:nvSpPr>
        <p:spPr>
          <a:xfrm>
            <a:off x="8599502" y="1631996"/>
            <a:ext cx="1523277" cy="4206240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00BE1C-106F-443F-B62D-F7CB517A7BB2}"/>
              </a:ext>
            </a:extLst>
          </p:cNvPr>
          <p:cNvSpPr/>
          <p:nvPr/>
        </p:nvSpPr>
        <p:spPr>
          <a:xfrm>
            <a:off x="9489772" y="2290364"/>
            <a:ext cx="1403388" cy="354787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0000"/>
                  <a:lumOff val="40000"/>
                  <a:shade val="30000"/>
                  <a:satMod val="115000"/>
                </a:schemeClr>
              </a:gs>
              <a:gs pos="50000">
                <a:schemeClr val="accent2">
                  <a:lumMod val="60000"/>
                  <a:lumOff val="40000"/>
                  <a:shade val="67500"/>
                  <a:satMod val="115000"/>
                </a:schemeClr>
              </a:gs>
              <a:gs pos="100000">
                <a:schemeClr val="accent2">
                  <a:lumMod val="60000"/>
                  <a:lumOff val="4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16FA56-60F1-6643-CC46-63BA5CBD1F63}"/>
              </a:ext>
            </a:extLst>
          </p:cNvPr>
          <p:cNvSpPr/>
          <p:nvPr/>
        </p:nvSpPr>
        <p:spPr>
          <a:xfrm>
            <a:off x="10260153" y="3085422"/>
            <a:ext cx="1560433" cy="2743200"/>
          </a:xfrm>
          <a:prstGeom prst="roundRect">
            <a:avLst/>
          </a:prstGeom>
          <a:solidFill>
            <a:srgbClr val="DFD08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9264B0-6312-1E33-F48B-84FA91C30C8E}"/>
              </a:ext>
            </a:extLst>
          </p:cNvPr>
          <p:cNvSpPr txBox="1"/>
          <p:nvPr/>
        </p:nvSpPr>
        <p:spPr>
          <a:xfrm>
            <a:off x="8562916" y="1191062"/>
            <a:ext cx="1697237" cy="36933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  Total thickness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74EF6D-4A4B-A234-072F-4AE795D7D694}"/>
              </a:ext>
            </a:extLst>
          </p:cNvPr>
          <p:cNvSpPr txBox="1"/>
          <p:nvPr/>
        </p:nvSpPr>
        <p:spPr>
          <a:xfrm>
            <a:off x="10278440" y="2665310"/>
            <a:ext cx="1523858" cy="369332"/>
          </a:xfrm>
          <a:prstGeom prst="rect">
            <a:avLst/>
          </a:prstGeom>
          <a:solidFill>
            <a:srgbClr val="DFD087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/>
              <a:t>Net thickness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14A9A2-807F-6005-AC7D-74FFBF6FC63F}"/>
              </a:ext>
            </a:extLst>
          </p:cNvPr>
          <p:cNvSpPr txBox="1"/>
          <p:nvPr/>
        </p:nvSpPr>
        <p:spPr>
          <a:xfrm>
            <a:off x="9440450" y="1852992"/>
            <a:ext cx="1639611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/>
              <a:t>Gross thickness</a:t>
            </a:r>
            <a:endParaRPr lang="en-IN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D552608-2BB7-B9ED-D5B0-91F42BF53AC7}"/>
              </a:ext>
            </a:extLst>
          </p:cNvPr>
          <p:cNvCxnSpPr>
            <a:cxnSpLocks/>
          </p:cNvCxnSpPr>
          <p:nvPr/>
        </p:nvCxnSpPr>
        <p:spPr>
          <a:xfrm>
            <a:off x="1856773" y="4976790"/>
            <a:ext cx="2911562" cy="91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7BE5CAF-41E2-D0BC-B132-26987D170AF6}"/>
              </a:ext>
            </a:extLst>
          </p:cNvPr>
          <p:cNvSpPr txBox="1"/>
          <p:nvPr/>
        </p:nvSpPr>
        <p:spPr>
          <a:xfrm>
            <a:off x="2003231" y="4369747"/>
            <a:ext cx="283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Net thickness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F3A3703-F547-2C62-A7B9-9C211B2C13EC}"/>
              </a:ext>
            </a:extLst>
          </p:cNvPr>
          <p:cNvSpPr txBox="1"/>
          <p:nvPr/>
        </p:nvSpPr>
        <p:spPr>
          <a:xfrm>
            <a:off x="1859348" y="4994950"/>
            <a:ext cx="2834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Gross thickness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E4B454-574D-1637-71B4-E628A6BE4010}"/>
              </a:ext>
            </a:extLst>
          </p:cNvPr>
          <p:cNvSpPr txBox="1"/>
          <p:nvPr/>
        </p:nvSpPr>
        <p:spPr>
          <a:xfrm>
            <a:off x="4789676" y="4673668"/>
            <a:ext cx="1810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= 0.67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40B7A3-DEA6-1C60-9A71-8ACAE52D94B0}"/>
              </a:ext>
            </a:extLst>
          </p:cNvPr>
          <p:cNvSpPr txBox="1"/>
          <p:nvPr/>
        </p:nvSpPr>
        <p:spPr>
          <a:xfrm rot="16200000">
            <a:off x="7854776" y="4238036"/>
            <a:ext cx="19142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3200" b="1" dirty="0">
                <a:solidFill>
                  <a:schemeClr val="bg1"/>
                </a:solidFill>
                <a:latin typeface="Calibri"/>
              </a:rPr>
              <a:t>306.93 m.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1430F9-1AA3-1786-C97F-4479EFDE9407}"/>
              </a:ext>
            </a:extLst>
          </p:cNvPr>
          <p:cNvSpPr txBox="1"/>
          <p:nvPr/>
        </p:nvSpPr>
        <p:spPr>
          <a:xfrm rot="16200000">
            <a:off x="8718001" y="4238036"/>
            <a:ext cx="19142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3200" b="1" dirty="0">
                <a:solidFill>
                  <a:schemeClr val="bg1"/>
                </a:solidFill>
                <a:latin typeface="Calibri"/>
              </a:rPr>
              <a:t>181.21 m.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A5DD5F-3A7E-0211-18BE-66EF7CD599BA}"/>
              </a:ext>
            </a:extLst>
          </p:cNvPr>
          <p:cNvSpPr txBox="1"/>
          <p:nvPr/>
        </p:nvSpPr>
        <p:spPr>
          <a:xfrm rot="16200000">
            <a:off x="9503755" y="4238035"/>
            <a:ext cx="191421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defRPr/>
            </a:pPr>
            <a:r>
              <a:rPr lang="en-US" sz="3200" b="1" dirty="0">
                <a:solidFill>
                  <a:schemeClr val="bg1"/>
                </a:solidFill>
                <a:latin typeface="Calibri"/>
              </a:rPr>
              <a:t>122.22 m.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EEC3922-68F3-374F-79E1-2B5251B57598}"/>
              </a:ext>
            </a:extLst>
          </p:cNvPr>
          <p:cNvSpPr txBox="1"/>
          <p:nvPr/>
        </p:nvSpPr>
        <p:spPr>
          <a:xfrm>
            <a:off x="281006" y="1195758"/>
            <a:ext cx="7650140" cy="29484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3200" dirty="0">
                <a:latin typeface="Calibri"/>
              </a:rPr>
              <a:t>Gross thickness=depth interval x gross flag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Net thickness = depth interval x net flag</a:t>
            </a: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DA410143-0999-717F-E9A9-7275C84B2455}"/>
              </a:ext>
            </a:extLst>
          </p:cNvPr>
          <p:cNvSpPr/>
          <p:nvPr/>
        </p:nvSpPr>
        <p:spPr>
          <a:xfrm>
            <a:off x="281006" y="4245612"/>
            <a:ext cx="7571882" cy="1581625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2720E8-241D-C242-2579-62C440DAE724}"/>
              </a:ext>
            </a:extLst>
          </p:cNvPr>
          <p:cNvSpPr/>
          <p:nvPr/>
        </p:nvSpPr>
        <p:spPr>
          <a:xfrm>
            <a:off x="281006" y="1661892"/>
            <a:ext cx="7571882" cy="1581625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C3A577-48B7-9CDB-2851-CCF073110129}"/>
              </a:ext>
            </a:extLst>
          </p:cNvPr>
          <p:cNvSpPr txBox="1"/>
          <p:nvPr/>
        </p:nvSpPr>
        <p:spPr>
          <a:xfrm>
            <a:off x="0" y="-1256"/>
            <a:ext cx="12192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mbria" panose="02040503050406030204" pitchFamily="18" charset="0"/>
                <a:cs typeface="Arial" panose="020B0604020202020204" pitchFamily="34" charset="0"/>
              </a:rPr>
              <a:t>NTG ratio calculation</a:t>
            </a:r>
          </a:p>
        </p:txBody>
      </p:sp>
    </p:spTree>
    <p:extLst>
      <p:ext uri="{BB962C8B-B14F-4D97-AF65-F5344CB8AC3E}">
        <p14:creationId xmlns:p14="http://schemas.microsoft.com/office/powerpoint/2010/main" val="2310753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3D9B11F-3F75-620C-068F-E87624957A7B}"/>
              </a:ext>
            </a:extLst>
          </p:cNvPr>
          <p:cNvSpPr/>
          <p:nvPr/>
        </p:nvSpPr>
        <p:spPr>
          <a:xfrm>
            <a:off x="921026" y="1060174"/>
            <a:ext cx="3445565" cy="39756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E654FBB-0144-1433-0BB3-2F21573EC67F}"/>
              </a:ext>
            </a:extLst>
          </p:cNvPr>
          <p:cNvSpPr/>
          <p:nvPr/>
        </p:nvSpPr>
        <p:spPr>
          <a:xfrm>
            <a:off x="4500984" y="869499"/>
            <a:ext cx="2584174" cy="65540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C630633-E0DB-4CFC-8C87-0DAB9F522700}"/>
              </a:ext>
            </a:extLst>
          </p:cNvPr>
          <p:cNvSpPr/>
          <p:nvPr/>
        </p:nvSpPr>
        <p:spPr>
          <a:xfrm>
            <a:off x="4027648" y="2133600"/>
            <a:ext cx="3360439" cy="52391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FDCC18-8DB6-7A77-492C-BCC586553C60}"/>
                  </a:ext>
                </a:extLst>
              </p:cNvPr>
              <p:cNvSpPr txBox="1"/>
              <p:nvPr/>
            </p:nvSpPr>
            <p:spPr>
              <a:xfrm>
                <a:off x="921026" y="923230"/>
                <a:ext cx="6843061" cy="61824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342900" lvl="0" indent="-342900">
                  <a:spcBef>
                    <a:spcPct val="20000"/>
                  </a:spcBef>
                  <a:buFont typeface="Arial" pitchFamily="34" charset="0"/>
                  <a:buChar char="•"/>
                  <a:defRPr/>
                </a:pPr>
                <a:r>
                  <a:rPr kumimoji="0" lang="en-US" sz="32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Emprical</a:t>
                </a:r>
                <a:r>
                  <a:rPr kumimoji="0" lang="en-US" sz="3200" b="0" i="0" u="none" strike="noStrike" kern="1200" cap="none" spc="0" normalizeH="0" noProof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 Relation</a:t>
                </a:r>
                <a:r>
                  <a:rPr kumimoji="0" lang="en-US" sz="32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:   K=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3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IN" sz="32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10</m:t>
                            </m:r>
                          </m:e>
                        </m:d>
                      </m:e>
                      <m:sup>
                        <m:d>
                          <m:dPr>
                            <m:ctrlPr>
                              <a:rPr lang="en-IN" sz="32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IN" sz="3200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US" sz="3200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d>
                      </m:sup>
                    </m:sSup>
                  </m:oMath>
                </a14:m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5FDCC18-8DB6-7A77-492C-BCC586553C6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026" y="923230"/>
                <a:ext cx="6843061" cy="618246"/>
              </a:xfrm>
              <a:prstGeom prst="rect">
                <a:avLst/>
              </a:prstGeom>
              <a:blipFill>
                <a:blip r:embed="rId4"/>
                <a:stretch>
                  <a:fillRect l="-2048" t="-6863" b="-313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60EC2D-DFA3-8D9D-D0CA-58C039468E78}"/>
                  </a:ext>
                </a:extLst>
              </p:cNvPr>
              <p:cNvSpPr txBox="1"/>
              <p:nvPr/>
            </p:nvSpPr>
            <p:spPr>
              <a:xfrm>
                <a:off x="4014396" y="2072744"/>
                <a:ext cx="3360439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lvl="0">
                  <a:spcBef>
                    <a:spcPct val="20000"/>
                  </a:spcBef>
                  <a:defRPr/>
                </a:pPr>
                <a:r>
                  <a:rPr lang="en-US" sz="3200" dirty="0">
                    <a:latin typeface="Calibri"/>
                  </a:rPr>
                  <a:t>l</a:t>
                </a:r>
                <a:r>
                  <a:rPr kumimoji="0" lang="en-US" sz="3200" b="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og</a:t>
                </a:r>
                <a:r>
                  <a:rPr kumimoji="0" lang="en-US" sz="3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  <a:ea typeface="+mn-ea"/>
                    <a:cs typeface="+mn-cs"/>
                  </a:rPr>
                  <a:t>(K) =</a:t>
                </a:r>
                <a:r>
                  <a:rPr lang="en-IN" sz="3200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sz="32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IN" sz="3200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𝜙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𝑐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</m:e>
                    </m:d>
                  </m:oMath>
                </a14:m>
                <a:endParaRPr kumimoji="0" lang="en-US" sz="3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060EC2D-DFA3-8D9D-D0CA-58C039468E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14396" y="2072744"/>
                <a:ext cx="3360439" cy="584775"/>
              </a:xfrm>
              <a:prstGeom prst="rect">
                <a:avLst/>
              </a:prstGeom>
              <a:blipFill>
                <a:blip r:embed="rId5"/>
                <a:stretch>
                  <a:fillRect l="-4719" t="-12500" b="-3437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0B7377D-653B-77ED-7F48-45828B17AA28}"/>
              </a:ext>
            </a:extLst>
          </p:cNvPr>
          <p:cNvSpPr txBox="1"/>
          <p:nvPr/>
        </p:nvSpPr>
        <p:spPr>
          <a:xfrm rot="5400000">
            <a:off x="6837816" y="2363128"/>
            <a:ext cx="280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>
                    <a:lumMod val="50000"/>
                  </a:schemeClr>
                </a:solidFill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19948A-B796-1A28-02CF-E1D25CE21C58}"/>
              </a:ext>
            </a:extLst>
          </p:cNvPr>
          <p:cNvSpPr txBox="1"/>
          <p:nvPr/>
        </p:nvSpPr>
        <p:spPr>
          <a:xfrm rot="5400000">
            <a:off x="5738487" y="2404563"/>
            <a:ext cx="280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chemeClr val="bg1">
                    <a:lumMod val="50000"/>
                  </a:schemeClr>
                </a:solidFill>
              </a:rPr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45ABFB-A390-CDC8-BBFD-66B2CF0CE6EC}"/>
              </a:ext>
            </a:extLst>
          </p:cNvPr>
          <p:cNvSpPr txBox="1"/>
          <p:nvPr/>
        </p:nvSpPr>
        <p:spPr>
          <a:xfrm>
            <a:off x="5586548" y="2814958"/>
            <a:ext cx="7156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Slope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911FEC-8AEC-946E-7FAA-8BFB0D418165}"/>
              </a:ext>
            </a:extLst>
          </p:cNvPr>
          <p:cNvSpPr txBox="1"/>
          <p:nvPr/>
        </p:nvSpPr>
        <p:spPr>
          <a:xfrm>
            <a:off x="6620220" y="2795080"/>
            <a:ext cx="1066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Intercept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26E719F-2B26-EEF5-A376-F5521F0DB4F9}"/>
              </a:ext>
            </a:extLst>
          </p:cNvPr>
          <p:cNvSpPr txBox="1"/>
          <p:nvPr/>
        </p:nvSpPr>
        <p:spPr>
          <a:xfrm>
            <a:off x="4436527" y="6520070"/>
            <a:ext cx="3254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chemeClr val="accent2">
                    <a:lumMod val="75000"/>
                  </a:schemeClr>
                </a:solidFill>
              </a:rPr>
              <a:t>Plot: Permeability vs Porosity</a:t>
            </a:r>
          </a:p>
        </p:txBody>
      </p:sp>
      <p:pic>
        <p:nvPicPr>
          <p:cNvPr id="32" name="20231106_194625 (2)">
            <a:hlinkClick r:id="" action="ppaction://media"/>
            <a:extLst>
              <a:ext uri="{FF2B5EF4-FFF2-40B4-BE49-F238E27FC236}">
                <a16:creationId xmlns:a16="http://schemas.microsoft.com/office/drawing/2014/main" id="{613FB636-AE3C-4A91-FCCE-93C6B1FF50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14469" y="601892"/>
            <a:ext cx="1884009" cy="62561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344A36-A4FC-F4B4-1550-570ECAD1204D}"/>
              </a:ext>
            </a:extLst>
          </p:cNvPr>
          <p:cNvSpPr txBox="1"/>
          <p:nvPr/>
        </p:nvSpPr>
        <p:spPr>
          <a:xfrm>
            <a:off x="0" y="0"/>
            <a:ext cx="12192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</a:rPr>
              <a:t>Porosity-Permeability Relation</a:t>
            </a:r>
            <a:endParaRPr lang="en-IN" sz="3600" b="1" dirty="0">
              <a:solidFill>
                <a:schemeClr val="bg1"/>
              </a:solidFill>
              <a:latin typeface="Century Gothic" panose="020B0502020202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55A081-A51F-DA65-6ADB-25011EAF11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55187" y="3378364"/>
            <a:ext cx="4131831" cy="312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65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7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2522E4-A295-3A16-02FB-367D7F1ED1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41"/>
          <a:stretch/>
        </p:blipFill>
        <p:spPr>
          <a:xfrm>
            <a:off x="6467080" y="854085"/>
            <a:ext cx="2908852" cy="60039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473DAC-4CAA-3C66-06AE-1FE21C2C7185}"/>
              </a:ext>
            </a:extLst>
          </p:cNvPr>
          <p:cNvSpPr/>
          <p:nvPr/>
        </p:nvSpPr>
        <p:spPr>
          <a:xfrm>
            <a:off x="6645" y="643377"/>
            <a:ext cx="6460435" cy="6195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FD5490-657E-A492-4FCE-37095F4A39CE}"/>
              </a:ext>
            </a:extLst>
          </p:cNvPr>
          <p:cNvSpPr txBox="1"/>
          <p:nvPr/>
        </p:nvSpPr>
        <p:spPr>
          <a:xfrm>
            <a:off x="1305831" y="6550223"/>
            <a:ext cx="3746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Plot: Linear fit of  Permeability vs Porosity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F6750DBB-7B8E-CCED-A758-7445A7831428}"/>
              </a:ext>
            </a:extLst>
          </p:cNvPr>
          <p:cNvSpPr/>
          <p:nvPr/>
        </p:nvSpPr>
        <p:spPr>
          <a:xfrm>
            <a:off x="2861366" y="2001444"/>
            <a:ext cx="292652" cy="592364"/>
          </a:xfrm>
          <a:prstGeom prst="downArrow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321BCA-39A4-F57B-56B0-5473FAD28E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46" r="23423"/>
          <a:stretch/>
        </p:blipFill>
        <p:spPr>
          <a:xfrm>
            <a:off x="9296422" y="854085"/>
            <a:ext cx="2941983" cy="60039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B2EC2A-8DDE-B26A-94D3-63C7C193F1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3207" b="10043"/>
          <a:stretch/>
        </p:blipFill>
        <p:spPr>
          <a:xfrm>
            <a:off x="5867974" y="854085"/>
            <a:ext cx="828261" cy="5400942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5EDBB73A-2139-5311-DF84-B3CAA27C1C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6886042"/>
              </p:ext>
            </p:extLst>
          </p:nvPr>
        </p:nvGraphicFramePr>
        <p:xfrm>
          <a:off x="108226" y="401218"/>
          <a:ext cx="6230730" cy="21733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E0BBA40-A23E-C874-9156-4E071091F2C0}"/>
              </a:ext>
            </a:extLst>
          </p:cNvPr>
          <p:cNvSpPr txBox="1"/>
          <p:nvPr/>
        </p:nvSpPr>
        <p:spPr>
          <a:xfrm>
            <a:off x="0" y="-2954"/>
            <a:ext cx="12192000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US" sz="3600" b="1" i="1" dirty="0">
                <a:solidFill>
                  <a:schemeClr val="bg1"/>
                </a:solidFill>
                <a:latin typeface="Century Gothic" panose="020B0502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Estimated Continuous Permeability</a:t>
            </a:r>
            <a:endParaRPr lang="en-IN" sz="3600" b="1" dirty="0">
              <a:solidFill>
                <a:schemeClr val="bg1"/>
              </a:solidFill>
              <a:latin typeface="Century Gothic" panose="020B0502020202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5540957-78B7-46DE-C2FB-45BB37F2AAD2}"/>
              </a:ext>
            </a:extLst>
          </p:cNvPr>
          <p:cNvSpPr/>
          <p:nvPr/>
        </p:nvSpPr>
        <p:spPr>
          <a:xfrm>
            <a:off x="1419786" y="2636509"/>
            <a:ext cx="3210736" cy="40394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C1A6AF3-02CD-8168-E66A-42AD2B34C31D}"/>
                  </a:ext>
                </a:extLst>
              </p:cNvPr>
              <p:cNvSpPr txBox="1"/>
              <p:nvPr/>
            </p:nvSpPr>
            <p:spPr>
              <a:xfrm>
                <a:off x="1389986" y="2636509"/>
                <a:ext cx="3459992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lvl="0">
                  <a:spcBef>
                    <a:spcPct val="20000"/>
                  </a:spcBef>
                  <a:defRPr/>
                </a:pPr>
                <a:r>
                  <a:rPr lang="en-US" dirty="0">
                    <a:latin typeface="Calibri"/>
                  </a:rPr>
                  <a:t>l</a:t>
                </a:r>
                <a:r>
                  <a:rPr kumimoji="0" lang="en-US" b="0" i="0" u="none" strike="noStrike" kern="120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Calibri"/>
                  </a:rPr>
                  <a:t>og</a:t>
                </a:r>
                <a:r>
                  <a:rPr kumimoji="0" lang="en-US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Calibri"/>
                  </a:rPr>
                  <a:t>(K) =</a:t>
                </a:r>
                <a:r>
                  <a:rPr lang="en-IN" dirty="0"/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0.3332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IN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𝜙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3.8442</m:t>
                        </m:r>
                      </m:e>
                    </m:d>
                  </m:oMath>
                </a14:m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Calibri"/>
                </a:endParaRP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C1A6AF3-02CD-8168-E66A-42AD2B34C3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9986" y="2636509"/>
                <a:ext cx="3459992" cy="369332"/>
              </a:xfrm>
              <a:prstGeom prst="rect">
                <a:avLst/>
              </a:prstGeom>
              <a:blipFill>
                <a:blip r:embed="rId9"/>
                <a:stretch>
                  <a:fillRect l="-1408" t="-8197" b="-2459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83B66023-4E81-4B94-CD2F-3BD72466498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17960" y="3129444"/>
            <a:ext cx="4641016" cy="338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1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B051D5E-3EBF-DF58-AA75-BCDD70AF2E33}"/>
              </a:ext>
            </a:extLst>
          </p:cNvPr>
          <p:cNvSpPr/>
          <p:nvPr/>
        </p:nvSpPr>
        <p:spPr>
          <a:xfrm>
            <a:off x="11017" y="990834"/>
            <a:ext cx="12187145" cy="504907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8161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70F46-EF33-C9E0-E2BE-D99722FC2FD5}"/>
              </a:ext>
            </a:extLst>
          </p:cNvPr>
          <p:cNvSpPr txBox="1"/>
          <p:nvPr/>
        </p:nvSpPr>
        <p:spPr>
          <a:xfrm>
            <a:off x="2884" y="1355347"/>
            <a:ext cx="12186230" cy="4454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Target Region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Well &amp; Stratigraphy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Quality-Control of Wireline-Logs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Optimized Total Porosity calculation (combination of Density and Neutron log) after calibrating with core data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Calculation of Water Saturation with Archie’s and </a:t>
            </a:r>
            <a:r>
              <a:rPr lang="en-IN" sz="2800" b="1" dirty="0" err="1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Simandoux’s</a:t>
            </a:r>
            <a:r>
              <a:rPr lang="en-IN" sz="2800" b="1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 Method and Generation of Reservoir Flag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800" b="1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Estimation of NTG ratio based on cutoff values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b="1" dirty="0"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Empirical Porosity-Permeability Relationship Building (Using Core-Data) and Continuous Permeability Profiling</a:t>
            </a:r>
            <a:endParaRPr lang="en-IN" sz="2800" b="1" dirty="0">
              <a:latin typeface="Arial" panose="020B0604020202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6893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6293028-7E26-955E-0F25-0E812AA7003D}"/>
              </a:ext>
            </a:extLst>
          </p:cNvPr>
          <p:cNvSpPr txBox="1">
            <a:spLocks/>
          </p:cNvSpPr>
          <p:nvPr/>
        </p:nvSpPr>
        <p:spPr>
          <a:xfrm>
            <a:off x="754249" y="823913"/>
            <a:ext cx="9753601" cy="8445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GB" sz="6650" dirty="0">
                <a:solidFill>
                  <a:srgbClr val="FFFFFF"/>
                </a:solidFill>
                <a:latin typeface="Arial Rounded MT Bold" panose="020F0704030504030204" pitchFamily="34" charset="0"/>
              </a:rPr>
              <a:t>Thank You</a:t>
            </a:r>
          </a:p>
        </p:txBody>
      </p:sp>
      <p:pic>
        <p:nvPicPr>
          <p:cNvPr id="1026" name="Picture 2" descr=" ">
            <a:extLst>
              <a:ext uri="{FF2B5EF4-FFF2-40B4-BE49-F238E27FC236}">
                <a16:creationId xmlns:a16="http://schemas.microsoft.com/office/drawing/2014/main" id="{AF1BDF13-4E3E-DB31-D43C-0CEA8F368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09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the area&#10;&#10;Description automatically generated">
            <a:extLst>
              <a:ext uri="{FF2B5EF4-FFF2-40B4-BE49-F238E27FC236}">
                <a16:creationId xmlns:a16="http://schemas.microsoft.com/office/drawing/2014/main" id="{E521AFF7-063F-4F57-6EFC-4BBE5ED0F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605394"/>
            <a:ext cx="4586292" cy="43760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46ACCFB-3E09-D3A5-03BB-ECCD46D3EB78}"/>
              </a:ext>
            </a:extLst>
          </p:cNvPr>
          <p:cNvSpPr txBox="1"/>
          <p:nvPr/>
        </p:nvSpPr>
        <p:spPr>
          <a:xfrm>
            <a:off x="69761" y="4985196"/>
            <a:ext cx="4354668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dirty="0">
                <a:latin typeface="Arial"/>
                <a:ea typeface="Calibri"/>
                <a:cs typeface="Calibri"/>
              </a:rPr>
              <a:t>Area of Interest: Browse Basin, North-West Shelf, Western Australia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AC9192E-05C3-3E36-ED31-109F8CC97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753" y="561721"/>
            <a:ext cx="3787308" cy="62860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814B08B-C4F9-444C-4BE9-F47F4269A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1921" y="3099400"/>
            <a:ext cx="3722914" cy="63890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46970F4-5522-250B-4261-C033B46FB42B}"/>
              </a:ext>
            </a:extLst>
          </p:cNvPr>
          <p:cNvSpPr/>
          <p:nvPr/>
        </p:nvSpPr>
        <p:spPr>
          <a:xfrm>
            <a:off x="4548753" y="5248007"/>
            <a:ext cx="3722914" cy="38780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1F866-E16C-CDB6-B8C1-6CD1ACF1ECFA}"/>
              </a:ext>
            </a:extLst>
          </p:cNvPr>
          <p:cNvSpPr txBox="1"/>
          <p:nvPr/>
        </p:nvSpPr>
        <p:spPr>
          <a:xfrm>
            <a:off x="8494690" y="1789626"/>
            <a:ext cx="344241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latin typeface="Arial"/>
                <a:ea typeface="Calibri"/>
                <a:cs typeface="Calibri"/>
              </a:rPr>
              <a:t>Target Zone: Brewster Member within Upper Vulcan Formation</a:t>
            </a:r>
          </a:p>
        </p:txBody>
      </p:sp>
      <p:pic>
        <p:nvPicPr>
          <p:cNvPr id="19" name="Picture 18" descr="A yellow and pink background&#10;&#10;Description automatically generated">
            <a:extLst>
              <a:ext uri="{FF2B5EF4-FFF2-40B4-BE49-F238E27FC236}">
                <a16:creationId xmlns:a16="http://schemas.microsoft.com/office/drawing/2014/main" id="{F1D59053-A96D-5B7A-B4DD-B957F65142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596" b="-4167"/>
          <a:stretch/>
        </p:blipFill>
        <p:spPr>
          <a:xfrm>
            <a:off x="8566597" y="4219693"/>
            <a:ext cx="3524485" cy="694172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541A80-6FB9-6AEC-5153-29325923045E}"/>
              </a:ext>
            </a:extLst>
          </p:cNvPr>
          <p:cNvCxnSpPr/>
          <p:nvPr/>
        </p:nvCxnSpPr>
        <p:spPr>
          <a:xfrm flipV="1">
            <a:off x="8324581" y="4232321"/>
            <a:ext cx="195332" cy="974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5ED5612-DA6A-F787-7FED-314DD5C7B794}"/>
              </a:ext>
            </a:extLst>
          </p:cNvPr>
          <p:cNvCxnSpPr>
            <a:cxnSpLocks/>
          </p:cNvCxnSpPr>
          <p:nvPr/>
        </p:nvCxnSpPr>
        <p:spPr>
          <a:xfrm flipV="1">
            <a:off x="8324582" y="4919194"/>
            <a:ext cx="270457" cy="7061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-42881" y="-44683"/>
            <a:ext cx="1154264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TARGET REGION &amp; STRATIGRAPHY</a:t>
            </a:r>
            <a:endParaRPr lang="en-IN" sz="36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14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FDFFE900-1C08-A1EF-F805-FD387EE5F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3" t="-870" r="-103" b="-127"/>
          <a:stretch/>
        </p:blipFill>
        <p:spPr>
          <a:xfrm>
            <a:off x="742685" y="550203"/>
            <a:ext cx="10695922" cy="63122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RAW DATA TRACKS</a:t>
            </a:r>
            <a:endParaRPr lang="en-IN" sz="36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438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E38789-4DE3-8692-1D5C-165060D2CA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00"/>
          <a:stretch/>
        </p:blipFill>
        <p:spPr>
          <a:xfrm>
            <a:off x="402781" y="598347"/>
            <a:ext cx="11394369" cy="62639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DISTRIBUTION OF RAW &amp; QC DATA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543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A336452B-DE17-377E-0EEB-3267BC45C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417" y="604536"/>
            <a:ext cx="10674435" cy="62499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 dirty="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QUALITY CONTROLLED DATA TRACKS</a:t>
            </a:r>
            <a:endParaRPr lang="en-IN" sz="3600" b="1" i="1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435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1A8442F-6F40-30A2-8CA3-64414BC448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410437"/>
              </p:ext>
            </p:extLst>
          </p:nvPr>
        </p:nvGraphicFramePr>
        <p:xfrm>
          <a:off x="472225" y="797274"/>
          <a:ext cx="8168640" cy="29849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84320">
                  <a:extLst>
                    <a:ext uri="{9D8B030D-6E8A-4147-A177-3AD203B41FA5}">
                      <a16:colId xmlns:a16="http://schemas.microsoft.com/office/drawing/2014/main" val="4208777155"/>
                    </a:ext>
                  </a:extLst>
                </a:gridCol>
                <a:gridCol w="4084320">
                  <a:extLst>
                    <a:ext uri="{9D8B030D-6E8A-4147-A177-3AD203B41FA5}">
                      <a16:colId xmlns:a16="http://schemas.microsoft.com/office/drawing/2014/main" val="2002531823"/>
                    </a:ext>
                  </a:extLst>
                </a:gridCol>
              </a:tblGrid>
              <a:tr h="389049">
                <a:tc>
                  <a:txBody>
                    <a:bodyPr/>
                    <a:lstStyle/>
                    <a:p>
                      <a:r>
                        <a:rPr lang="en-US" dirty="0"/>
                        <a:t>DEPTH RANGE (m)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ROCK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4282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3911.5</a:t>
                      </a:r>
                      <a:r>
                        <a:rPr lang="en-US" dirty="0"/>
                        <a:t> to </a:t>
                      </a:r>
                      <a:r>
                        <a:rPr lang="en-US" b="1" dirty="0"/>
                        <a:t>3948.5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SHALE</a:t>
                      </a:r>
                      <a:r>
                        <a:rPr lang="en-US"/>
                        <a:t> DOMINATED WITH </a:t>
                      </a:r>
                      <a:r>
                        <a:rPr lang="en-US" b="1"/>
                        <a:t>BRINE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16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3948.5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SANDSTONE</a:t>
                      </a:r>
                      <a:r>
                        <a:rPr lang="en-US"/>
                        <a:t> DOMINATED WITH </a:t>
                      </a:r>
                      <a:r>
                        <a:rPr lang="en-US" b="1"/>
                        <a:t>GAS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15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4115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4134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SHALE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DOMINATED WITH </a:t>
                      </a: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BRINE</a:t>
                      </a:r>
                      <a:endParaRPr lang="en-US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207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4134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4141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SANDSTONE</a:t>
                      </a:r>
                      <a:r>
                        <a:rPr lang="en-US"/>
                        <a:t> DOMINATED 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WITH </a:t>
                      </a: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GAS</a:t>
                      </a:r>
                      <a:endParaRPr lang="en-US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353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4141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4192.5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SHALE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DOMINATED WITH </a:t>
                      </a: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BRINE</a:t>
                      </a:r>
                      <a:endParaRPr lang="en-US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43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4192.4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SANDSTONE</a:t>
                      </a:r>
                      <a:r>
                        <a:rPr lang="en-US"/>
                        <a:t> DOMINATED 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WITH </a:t>
                      </a: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GAS</a:t>
                      </a:r>
                      <a:endParaRPr lang="en-US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198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4200</a:t>
                      </a:r>
                      <a:r>
                        <a:rPr lang="en-US"/>
                        <a:t> to </a:t>
                      </a:r>
                      <a:r>
                        <a:rPr lang="en-US" b="1"/>
                        <a:t>4218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SHALE</a:t>
                      </a: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 DOMINATED WITH </a:t>
                      </a:r>
                      <a:r>
                        <a:rPr lang="en-US" sz="1800" b="1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BRINE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31539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91327A4-9453-DFB7-21C2-6121A4AA4943}"/>
              </a:ext>
            </a:extLst>
          </p:cNvPr>
          <p:cNvSpPr txBox="1"/>
          <p:nvPr/>
        </p:nvSpPr>
        <p:spPr>
          <a:xfrm>
            <a:off x="442710" y="4038063"/>
            <a:ext cx="48912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>
                <a:ea typeface="Calibri"/>
                <a:cs typeface="Calibri"/>
              </a:rPr>
              <a:t>Density Porosity Calculation Formula:</a:t>
            </a:r>
          </a:p>
          <a:p>
            <a:endParaRPr lang="en-US" b="1">
              <a:ea typeface="Calibri"/>
              <a:cs typeface="Calibri"/>
            </a:endParaRPr>
          </a:p>
        </p:txBody>
      </p:sp>
      <p:pic>
        <p:nvPicPr>
          <p:cNvPr id="11" name="Picture 10" descr="A mathematical equation with black text&#10;&#10;Description automatically generated">
            <a:extLst>
              <a:ext uri="{FF2B5EF4-FFF2-40B4-BE49-F238E27FC236}">
                <a16:creationId xmlns:a16="http://schemas.microsoft.com/office/drawing/2014/main" id="{74610CA9-268D-1B69-34B1-97EE62989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175" y="3914648"/>
            <a:ext cx="3580326" cy="6922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F7B1584-DB72-6E0C-3511-2A49E19318EF}"/>
              </a:ext>
            </a:extLst>
          </p:cNvPr>
          <p:cNvSpPr txBox="1"/>
          <p:nvPr/>
        </p:nvSpPr>
        <p:spPr>
          <a:xfrm>
            <a:off x="1014210" y="4800062"/>
            <a:ext cx="43251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For </a:t>
            </a:r>
            <a:r>
              <a:rPr lang="en-US" b="1">
                <a:ea typeface="Calibri"/>
                <a:cs typeface="Calibri"/>
              </a:rPr>
              <a:t>Shale</a:t>
            </a:r>
            <a:r>
              <a:rPr lang="en-US">
                <a:ea typeface="Calibri"/>
                <a:cs typeface="Calibri"/>
              </a:rPr>
              <a:t> dominated formation with </a:t>
            </a:r>
            <a:r>
              <a:rPr lang="en-US" b="1">
                <a:ea typeface="Calibri"/>
                <a:cs typeface="Calibri"/>
              </a:rPr>
              <a:t>Brine,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16" name="Picture 15" descr="A close-up of a number&#10;&#10;Description automatically generated">
            <a:extLst>
              <a:ext uri="{FF2B5EF4-FFF2-40B4-BE49-F238E27FC236}">
                <a16:creationId xmlns:a16="http://schemas.microsoft.com/office/drawing/2014/main" id="{A78D9A19-A2FB-553C-59FB-992DA0603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29" y="5255972"/>
            <a:ext cx="2743200" cy="467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0B1B6A7-DFF4-7662-6C97-0C8FCB362FCA}"/>
              </a:ext>
            </a:extLst>
          </p:cNvPr>
          <p:cNvSpPr txBox="1"/>
          <p:nvPr/>
        </p:nvSpPr>
        <p:spPr>
          <a:xfrm>
            <a:off x="1014211" y="5776709"/>
            <a:ext cx="455053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For </a:t>
            </a:r>
            <a:r>
              <a:rPr lang="en-US" b="1">
                <a:ea typeface="Calibri"/>
                <a:cs typeface="Calibri"/>
              </a:rPr>
              <a:t>Sandstone</a:t>
            </a:r>
            <a:r>
              <a:rPr lang="en-US">
                <a:ea typeface="Calibri"/>
                <a:cs typeface="Calibri"/>
              </a:rPr>
              <a:t> dominated formation with </a:t>
            </a:r>
            <a:r>
              <a:rPr lang="en-US" b="1">
                <a:ea typeface="Calibri"/>
                <a:cs typeface="Calibri"/>
              </a:rPr>
              <a:t>Gas,</a:t>
            </a:r>
            <a:endParaRPr lang="en-US">
              <a:ea typeface="Calibri"/>
              <a:cs typeface="Calibri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B9DDF11-5187-D19D-EF60-200663201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259" y="6214474"/>
            <a:ext cx="2829059" cy="374798"/>
          </a:xfrm>
          <a:prstGeom prst="rect">
            <a:avLst/>
          </a:prstGeom>
        </p:spPr>
      </p:pic>
      <p:pic>
        <p:nvPicPr>
          <p:cNvPr id="20" name="Picture 19" descr="A black and white image of a mathematical equation&#10;&#10;Description automatically generated">
            <a:extLst>
              <a:ext uri="{FF2B5EF4-FFF2-40B4-BE49-F238E27FC236}">
                <a16:creationId xmlns:a16="http://schemas.microsoft.com/office/drawing/2014/main" id="{9B9B3A03-93D4-4BA2-3281-3FDD3DF555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655" y="5062204"/>
            <a:ext cx="2601398" cy="854834"/>
          </a:xfrm>
          <a:prstGeom prst="rect">
            <a:avLst/>
          </a:prstGeom>
        </p:spPr>
      </p:pic>
      <p:pic>
        <p:nvPicPr>
          <p:cNvPr id="21" name="Picture 20" descr="A math equation with a square and a square with a square and a square with a square and a square with a square and a square with a square and a square with a square and a square&#10;&#10;Description automatically generated">
            <a:extLst>
              <a:ext uri="{FF2B5EF4-FFF2-40B4-BE49-F238E27FC236}">
                <a16:creationId xmlns:a16="http://schemas.microsoft.com/office/drawing/2014/main" id="{647788C1-7C2A-E4BB-EECD-0159897BDC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8372" y="5834839"/>
            <a:ext cx="2442693" cy="10267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ZONE DIVISION &amp; TOTAL POROSITY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66E61E-6241-73B0-2F29-23008350A1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9586" y="-39401"/>
            <a:ext cx="3012413" cy="689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811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CALIBRATION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D295C-E562-EBB7-66D0-EF3390159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18" y="-39401"/>
            <a:ext cx="3009019" cy="68995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280E6A-33FE-7193-B63A-9E5CE3127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9588" y="-39401"/>
            <a:ext cx="3009019" cy="68995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E6D9CA-5908-893A-FDD0-8A1736933099}"/>
              </a:ext>
            </a:extLst>
          </p:cNvPr>
          <p:cNvSpPr txBox="1"/>
          <p:nvPr/>
        </p:nvSpPr>
        <p:spPr>
          <a:xfrm>
            <a:off x="391733" y="657358"/>
            <a:ext cx="52320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We have updated the total porosity formula for </a:t>
            </a:r>
            <a:r>
              <a:rPr lang="en-US" b="1">
                <a:ea typeface="Calibri"/>
                <a:cs typeface="Calibri"/>
              </a:rPr>
              <a:t>Sandstone</a:t>
            </a:r>
            <a:r>
              <a:rPr lang="en-US">
                <a:ea typeface="Calibri"/>
                <a:cs typeface="Calibri"/>
              </a:rPr>
              <a:t> formation with </a:t>
            </a:r>
            <a:r>
              <a:rPr lang="en-US" b="1">
                <a:ea typeface="Calibri"/>
                <a:cs typeface="Calibri"/>
              </a:rPr>
              <a:t>Gas</a:t>
            </a:r>
            <a:r>
              <a:rPr lang="en-US">
                <a:ea typeface="Calibri"/>
                <a:cs typeface="Calibri"/>
              </a:rPr>
              <a:t> as follows:</a:t>
            </a:r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0C1DE01-4800-01B5-31B4-0C1169BF60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93" y="1263605"/>
            <a:ext cx="2743200" cy="111107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181626F-1607-40D3-2976-EEC921501C38}"/>
              </a:ext>
            </a:extLst>
          </p:cNvPr>
          <p:cNvSpPr txBox="1"/>
          <p:nvPr/>
        </p:nvSpPr>
        <p:spPr>
          <a:xfrm>
            <a:off x="389048" y="2565041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- 1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3.5; b = 0.5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2.961 %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0.161 %</a:t>
            </a:r>
          </a:p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89E881-DEEB-DE02-5871-DF51499ACFB4}"/>
              </a:ext>
            </a:extLst>
          </p:cNvPr>
          <p:cNvSpPr txBox="1"/>
          <p:nvPr/>
        </p:nvSpPr>
        <p:spPr>
          <a:xfrm>
            <a:off x="389047" y="4571999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- 2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1; b = 4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2.722 %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0.128 %</a:t>
            </a:r>
          </a:p>
          <a:p>
            <a:endParaRPr lang="en-US" b="1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3066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0D65DC8-B073-A552-6ED3-7E93C55EC8C5}"/>
              </a:ext>
            </a:extLst>
          </p:cNvPr>
          <p:cNvSpPr/>
          <p:nvPr/>
        </p:nvSpPr>
        <p:spPr>
          <a:xfrm>
            <a:off x="0" y="0"/>
            <a:ext cx="12192000" cy="552143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F6628F-C572-19DF-0370-2DEB64523C35}"/>
              </a:ext>
            </a:extLst>
          </p:cNvPr>
          <p:cNvSpPr txBox="1"/>
          <p:nvPr/>
        </p:nvSpPr>
        <p:spPr>
          <a:xfrm>
            <a:off x="0" y="-39401"/>
            <a:ext cx="12197184" cy="646331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t">
            <a:spAutoFit/>
          </a:bodyPr>
          <a:lstStyle/>
          <a:p>
            <a:r>
              <a:rPr lang="en-IN" sz="3600" b="1" i="1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CALIBRATION</a:t>
            </a:r>
            <a:endParaRPr lang="en-IN" sz="3600" b="1" i="1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81626F-1607-40D3-2976-EEC921501C38}"/>
              </a:ext>
            </a:extLst>
          </p:cNvPr>
          <p:cNvSpPr txBox="1"/>
          <p:nvPr/>
        </p:nvSpPr>
        <p:spPr>
          <a:xfrm>
            <a:off x="389048" y="611745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- 1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2.5; b = 2.5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2.697 %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0.129 %</a:t>
            </a:r>
          </a:p>
          <a:p>
            <a:endParaRPr lang="en-US" b="1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89E881-DEEB-DE02-5871-DF51499ACFB4}"/>
              </a:ext>
            </a:extLst>
          </p:cNvPr>
          <p:cNvSpPr txBox="1"/>
          <p:nvPr/>
        </p:nvSpPr>
        <p:spPr>
          <a:xfrm>
            <a:off x="389047" y="2060619"/>
            <a:ext cx="4437844" cy="17235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u="sng">
                <a:ea typeface="Calibri"/>
                <a:cs typeface="Calibri"/>
              </a:rPr>
              <a:t>Figure - 2</a:t>
            </a:r>
            <a:r>
              <a:rPr lang="en-US" sz="2200">
                <a:ea typeface="Calibri"/>
                <a:cs typeface="Calibri"/>
              </a:rPr>
              <a:t>:</a:t>
            </a:r>
          </a:p>
          <a:p>
            <a:r>
              <a:rPr lang="en-US" sz="2200" b="1">
                <a:ea typeface="Calibri"/>
                <a:cs typeface="Calibri"/>
              </a:rPr>
              <a:t>a = 1.5; b = 1.5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Calibri"/>
                <a:cs typeface="Calibri"/>
              </a:rPr>
              <a:t>Mean Absolute Error = 2.697 %</a:t>
            </a:r>
          </a:p>
          <a:p>
            <a:r>
              <a:rPr lang="en-US" sz="2200" b="1">
                <a:ea typeface="Calibri"/>
                <a:cs typeface="Calibri"/>
              </a:rPr>
              <a:t>Mean Square Error = 0.129 %</a:t>
            </a:r>
          </a:p>
          <a:p>
            <a:endParaRPr lang="en-US" b="1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2D03FF-755C-45A6-1001-21BD6362E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17" y="-39400"/>
            <a:ext cx="3009019" cy="68995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FECE31-20B4-B51F-A414-E16A9BD19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9588" y="-39401"/>
            <a:ext cx="3017596" cy="6899547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B6123ED-1998-5CD1-9699-74E92E41A76D}"/>
              </a:ext>
            </a:extLst>
          </p:cNvPr>
          <p:cNvSpPr/>
          <p:nvPr/>
        </p:nvSpPr>
        <p:spPr>
          <a:xfrm>
            <a:off x="222696" y="3474613"/>
            <a:ext cx="5398394" cy="330557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993F67-0F06-D5DC-803C-AD7B926863BF}"/>
              </a:ext>
            </a:extLst>
          </p:cNvPr>
          <p:cNvSpPr txBox="1"/>
          <p:nvPr/>
        </p:nvSpPr>
        <p:spPr>
          <a:xfrm>
            <a:off x="517837" y="3539008"/>
            <a:ext cx="5104326" cy="314863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ambria"/>
                <a:ea typeface="Cambria"/>
              </a:rPr>
              <a:t>After conducting manual tests with various randomly chosen values, it was observed that when </a:t>
            </a:r>
            <a:r>
              <a:rPr lang="en-US" sz="2000" b="1">
                <a:latin typeface="Cambria"/>
                <a:ea typeface="Cambria"/>
              </a:rPr>
              <a:t>a </a:t>
            </a:r>
            <a:r>
              <a:rPr lang="en-US" sz="2000">
                <a:latin typeface="Cambria"/>
                <a:ea typeface="Cambria"/>
              </a:rPr>
              <a:t>is approximately equal to </a:t>
            </a:r>
            <a:r>
              <a:rPr lang="en-US" sz="2000" b="1">
                <a:latin typeface="Cambria"/>
                <a:ea typeface="Cambria"/>
              </a:rPr>
              <a:t>b</a:t>
            </a:r>
            <a:r>
              <a:rPr lang="en-US" sz="2000">
                <a:latin typeface="Cambria"/>
                <a:ea typeface="Cambria"/>
              </a:rPr>
              <a:t>, the </a:t>
            </a:r>
            <a:r>
              <a:rPr lang="en-US" sz="2000" b="1">
                <a:latin typeface="Cambria"/>
                <a:ea typeface="Cambria"/>
              </a:rPr>
              <a:t>Mean Absolute Error (MAE)</a:t>
            </a:r>
            <a:r>
              <a:rPr lang="en-US" sz="2000">
                <a:latin typeface="Cambria"/>
                <a:ea typeface="Cambria"/>
              </a:rPr>
              <a:t> &amp; </a:t>
            </a:r>
            <a:r>
              <a:rPr lang="en-US" sz="2000" b="1">
                <a:latin typeface="Cambria"/>
                <a:ea typeface="Cambria"/>
              </a:rPr>
              <a:t>Mean Squared Error (MSE) do not exhibit significant variation</a:t>
            </a:r>
            <a:r>
              <a:rPr lang="en-US" sz="2000">
                <a:latin typeface="Cambria"/>
                <a:ea typeface="Cambria"/>
              </a:rPr>
              <a:t>. This observation holds true regardless of whether </a:t>
            </a:r>
            <a:r>
              <a:rPr lang="en-US" sz="2000" b="1">
                <a:latin typeface="Cambria"/>
                <a:ea typeface="Cambria"/>
              </a:rPr>
              <a:t>a</a:t>
            </a:r>
            <a:r>
              <a:rPr lang="en-US" sz="2000">
                <a:latin typeface="Cambria"/>
                <a:ea typeface="Cambria"/>
              </a:rPr>
              <a:t> and </a:t>
            </a:r>
            <a:r>
              <a:rPr lang="en-US" sz="2000" b="1">
                <a:latin typeface="Cambria"/>
                <a:ea typeface="Cambria"/>
              </a:rPr>
              <a:t>b</a:t>
            </a:r>
            <a:r>
              <a:rPr lang="en-US" sz="2000">
                <a:latin typeface="Cambria"/>
                <a:ea typeface="Cambria"/>
              </a:rPr>
              <a:t> are </a:t>
            </a:r>
            <a:r>
              <a:rPr lang="en-US" sz="2000" b="1">
                <a:latin typeface="Cambria"/>
                <a:ea typeface="Cambria"/>
              </a:rPr>
              <a:t>small</a:t>
            </a:r>
            <a:r>
              <a:rPr lang="en-US" sz="2000">
                <a:latin typeface="Cambria"/>
                <a:ea typeface="Cambria"/>
              </a:rPr>
              <a:t> </a:t>
            </a:r>
            <a:r>
              <a:rPr lang="en-US" sz="2000" b="1">
                <a:latin typeface="Cambria"/>
                <a:ea typeface="Cambria"/>
              </a:rPr>
              <a:t>or</a:t>
            </a:r>
            <a:r>
              <a:rPr lang="en-US" sz="2000">
                <a:latin typeface="Cambria"/>
                <a:ea typeface="Cambria"/>
              </a:rPr>
              <a:t> </a:t>
            </a:r>
            <a:r>
              <a:rPr lang="en-US" sz="2000" b="1">
                <a:latin typeface="Cambria"/>
                <a:ea typeface="Cambria"/>
              </a:rPr>
              <a:t>large</a:t>
            </a:r>
            <a:r>
              <a:rPr lang="en-US" sz="2000">
                <a:latin typeface="Cambria"/>
                <a:ea typeface="Cambria"/>
              </a:rPr>
              <a:t>. However, challenges arise when the </a:t>
            </a:r>
            <a:r>
              <a:rPr lang="en-US" sz="2000" b="1">
                <a:latin typeface="Cambria"/>
                <a:ea typeface="Cambria"/>
              </a:rPr>
              <a:t>denominator</a:t>
            </a:r>
            <a:r>
              <a:rPr lang="en-US" sz="2000">
                <a:latin typeface="Cambria"/>
                <a:ea typeface="Cambria"/>
              </a:rPr>
              <a:t> is fixed at </a:t>
            </a:r>
            <a:r>
              <a:rPr lang="en-US" sz="2000" b="1">
                <a:latin typeface="Cambria"/>
                <a:ea typeface="Cambria"/>
              </a:rPr>
              <a:t>2</a:t>
            </a:r>
            <a:r>
              <a:rPr lang="en-US" sz="2000">
                <a:latin typeface="Cambria"/>
                <a:ea typeface="Cambria"/>
              </a:rPr>
              <a:t>.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479079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1276</TotalTime>
  <Words>781</Words>
  <Application>Microsoft Office PowerPoint</Application>
  <PresentationFormat>Widescreen</PresentationFormat>
  <Paragraphs>145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Rounded MT Bold</vt:lpstr>
      <vt:lpstr>Calibri</vt:lpstr>
      <vt:lpstr>Calibri Light</vt:lpstr>
      <vt:lpstr>Cambria</vt:lpstr>
      <vt:lpstr>Cambria Math</vt:lpstr>
      <vt:lpstr>Century Gothic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Nandan Mukherjee</dc:creator>
  <cp:lastModifiedBy>Ritesh Gond</cp:lastModifiedBy>
  <cp:revision>260</cp:revision>
  <dcterms:created xsi:type="dcterms:W3CDTF">2023-04-21T14:15:36Z</dcterms:created>
  <dcterms:modified xsi:type="dcterms:W3CDTF">2024-09-19T15:35:50Z</dcterms:modified>
</cp:coreProperties>
</file>

<file path=docProps/thumbnail.jpeg>
</file>